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3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18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6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6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27.xml" ContentType="application/vnd.openxmlformats-officedocument.theme+xml"/>
  <Override PartName="/ppt/theme/theme33.xml" ContentType="application/vnd.openxmlformats-officedocument.theme+xml"/>
  <Override PartName="/ppt/theme/theme28.xml" ContentType="application/vnd.openxmlformats-officedocument.theme+xml"/>
  <Override PartName="/ppt/theme/theme34.xml" ContentType="application/vnd.openxmlformats-officedocument.theme+xml"/>
  <Override PartName="/ppt/theme/theme29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slideLayouts/_rels/slideLayout42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7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23.xml" ContentType="application/vnd.openxmlformats-officedocument.presentationml.slideLayout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83.png" ContentType="image/png"/>
  <Override PartName="/ppt/media/image41.png" ContentType="image/png"/>
  <Override PartName="/ppt/media/image3.png" ContentType="image/png"/>
  <Override PartName="/ppt/media/image53.png" ContentType="image/png"/>
  <Override PartName="/ppt/media/image38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4.png" ContentType="image/png"/>
  <Override PartName="/ppt/media/image54.png" ContentType="image/png"/>
  <Override PartName="/ppt/media/image39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23.png" ContentType="image/png"/>
  <Override PartName="/ppt/media/image9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79.png" ContentType="image/png"/>
  <Override PartName="/ppt/media/image5.png" ContentType="image/png"/>
  <Override PartName="/ppt/media/image55.png" ContentType="image/png"/>
  <Override PartName="/ppt/media/image21.png" ContentType="image/png"/>
  <Override PartName="/ppt/media/image6.png" ContentType="image/png"/>
  <Override PartName="/ppt/media/image56.png" ContentType="image/png"/>
  <Override PartName="/ppt/media/image26.png" ContentType="image/png"/>
  <Override PartName="/ppt/media/image30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27.png" ContentType="image/png"/>
  <Override PartName="/ppt/media/image60.png" ContentType="image/png"/>
  <Override PartName="/ppt/media/image28.png" ContentType="image/png"/>
  <Override PartName="/ppt/media/image61.png" ContentType="image/png"/>
  <Override PartName="/ppt/media/image29.png" ContentType="image/png"/>
  <Override PartName="/ppt/media/image62.png" ContentType="image/png"/>
  <Override PartName="/ppt/media/image63.png" ContentType="image/png"/>
  <Override PartName="/ppt/media/image45.png" ContentType="image/png"/>
  <Override PartName="/ppt/media/image64.wmf" ContentType="image/x-wmf"/>
  <Override PartName="/ppt/media/image75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7.png" ContentType="image/png"/>
  <Override PartName="/ppt/media/image74.png" ContentType="image/png"/>
  <Override PartName="/ppt/media/image65.png" ContentType="image/png"/>
  <Override PartName="/ppt/media/image47.png" ContentType="image/png"/>
  <Override PartName="/ppt/media/image80.png" ContentType="image/png"/>
  <Override PartName="/ppt/media/image76.png" ContentType="image/png"/>
  <Override PartName="/ppt/media/image67.png" ContentType="image/png"/>
  <Override PartName="/ppt/media/image49.png" ContentType="image/png"/>
  <Override PartName="/ppt/media/image82.png" ContentType="image/png"/>
  <Override PartName="/ppt/media/image25.png" ContentType="image/png"/>
  <Override PartName="/ppt/media/image78.png" ContentType="image/png"/>
  <Override PartName="/ppt/media/image31.png" ContentType="image/png"/>
  <Override PartName="/ppt/media/image84.png" ContentType="image/png"/>
  <Override PartName="/ppt/media/image32.png" ContentType="image/png"/>
  <Override PartName="/ppt/media/image85.png" ContentType="image/png"/>
  <Override PartName="/ppt/media/image66.png" ContentType="image/png"/>
  <Override PartName="/ppt/media/image48.png" ContentType="image/png"/>
  <Override PartName="/ppt/media/image81.png" ContentType="image/png"/>
  <Override PartName="/ppt/media/image33.png" ContentType="image/png"/>
  <Override PartName="/ppt/media/image86.png" ContentType="image/pn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notesMaster" Target="notesMasters/notesMaster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92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7EED7E4-B75D-4988-928D-1DCAED03DE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200" cy="4008240"/>
          </a:xfrm>
          <a:prstGeom prst="rect">
            <a:avLst/>
          </a:prstGeom>
        </p:spPr>
      </p:sp>
      <p:sp>
        <p:nvSpPr>
          <p:cNvPr id="1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do so I used 4 trait databases (AusTraits, BIEN, GIFT, and TRY).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However I needed to combine them to get a complete overview so I had to merge all datasets.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Fortunatelt Lizzy Wenk had done the tedious job between AusTraits and TRY (with many information regarding similarity of traits/units/organs, etc.).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did the same for all pairs of databases.</a:t>
            </a:r>
            <a:br/>
            <a:r>
              <a:rPr b="0" lang="en-US" sz="2000" spc="-1" strike="noStrike">
                <a:latin typeface="Arial"/>
              </a:rPr>
              <a:t>AusTraits has XX traits, BIEN YY, GIFT ZZ, and TRY AA</a:t>
            </a:r>
            <a:br/>
            <a:r>
              <a:rPr b="0" lang="en-US" sz="2000" spc="-1" strike="noStrike">
                <a:latin typeface="Arial"/>
              </a:rPr>
              <a:t>In total I matched traits if they were identical (same meaning, same unit) or similar.</a:t>
            </a:r>
            <a:br/>
            <a:r>
              <a:rPr b="0" lang="en-US" sz="2000" spc="-1" strike="noStrike">
                <a:latin typeface="Arial"/>
              </a:rPr>
              <a:t>I’ve built a network of trait names across databases. One connected component is a group of “similar” traits.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200" cy="4008240"/>
          </a:xfrm>
          <a:prstGeom prst="rect">
            <a:avLst/>
          </a:prstGeom>
        </p:spPr>
      </p:sp>
      <p:sp>
        <p:nvSpPr>
          <p:cNvPr id="16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do so I used 4 trait databases (AusTraits, BIEN, GIFT, and TRY).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However I needed to combine them to get a complete overview so I had to merge all datasets.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Fortunatelt Lizzy Wenk had done the tedious job between AusTraits and TRY (with many information regarding similarity of traits/units/organs, etc.).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did the same for all pairs of databases.</a:t>
            </a:r>
            <a:br/>
            <a:r>
              <a:rPr b="0" lang="en-US" sz="2000" spc="-1" strike="noStrike">
                <a:latin typeface="Arial"/>
              </a:rPr>
              <a:t>AusTraits has XX traits, BIEN YY, GIFT ZZ, and TRY AA</a:t>
            </a:r>
            <a:br/>
            <a:r>
              <a:rPr b="0" lang="en-US" sz="2000" spc="-1" strike="noStrike">
                <a:latin typeface="Arial"/>
              </a:rPr>
              <a:t>In total I matched traits if they were identical (same meaning, same unit) or similar.</a:t>
            </a:r>
            <a:br/>
            <a:r>
              <a:rPr b="0" lang="en-US" sz="2000" spc="-1" strike="noStrike">
                <a:latin typeface="Arial"/>
              </a:rPr>
              <a:t>I’ve built a network of trait names across databases. One connected component is a group of “similar” traits.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200" cy="4008240"/>
          </a:xfrm>
          <a:prstGeom prst="rect">
            <a:avLst/>
          </a:prstGeom>
        </p:spPr>
      </p:sp>
      <p:sp>
        <p:nvSpPr>
          <p:cNvPr id="16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To do so I used 4 trait databases (AusTraits, BIEN, GIFT, and TRY).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However I needed to combine them to get a complete overview so I had to merge all datasets.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Fortunatelt Lizzy Wenk had done the tedious job between AusTraits and TRY (with many information regarding similarity of traits/units/organs, etc.).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did the same for all pairs of databases.</a:t>
            </a:r>
            <a:br/>
            <a:r>
              <a:rPr b="0" lang="en-US" sz="2000" spc="-1" strike="noStrike">
                <a:latin typeface="Arial"/>
              </a:rPr>
              <a:t>AusTraits has XX traits, BIEN YY, GIFT ZZ, and TRY AA</a:t>
            </a:r>
            <a:br/>
            <a:r>
              <a:rPr b="0" lang="en-US" sz="2000" spc="-1" strike="noStrike">
                <a:latin typeface="Arial"/>
              </a:rPr>
              <a:t>In total I matched traits if they were identical (same meaning, same unit) or similar.</a:t>
            </a:r>
            <a:br/>
            <a:r>
              <a:rPr b="0" lang="en-US" sz="2000" spc="-1" strike="noStrike">
                <a:latin typeface="Arial"/>
              </a:rPr>
              <a:t>I’ve built a network of trait names across databases. One connected component is a group of “similar” traits.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89.xml"/><Relationship Id="rId8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wmf"/><Relationship Id="rId14" Type="http://schemas.openxmlformats.org/officeDocument/2006/relationships/image" Target="../media/image65.png"/><Relationship Id="rId15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398.xml"/><Relationship Id="rId17" Type="http://schemas.openxmlformats.org/officeDocument/2006/relationships/slideLayout" Target="../slideLayouts/slideLayout399.xml"/><Relationship Id="rId18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1.xml"/><Relationship Id="rId20" Type="http://schemas.openxmlformats.org/officeDocument/2006/relationships/slideLayout" Target="../slideLayouts/slideLayout402.xml"/><Relationship Id="rId21" Type="http://schemas.openxmlformats.org/officeDocument/2006/relationships/slideLayout" Target="../slideLayouts/slideLayout403.xml"/><Relationship Id="rId22" Type="http://schemas.openxmlformats.org/officeDocument/2006/relationships/slideLayout" Target="../slideLayouts/slideLayout404.xml"/><Relationship Id="rId23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06.xml"/><Relationship Id="rId25" Type="http://schemas.openxmlformats.org/officeDocument/2006/relationships/slideLayout" Target="../slideLayouts/slideLayout407.xml"/><Relationship Id="rId26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10.xml"/><Relationship Id="rId5" Type="http://schemas.openxmlformats.org/officeDocument/2006/relationships/slideLayout" Target="../slideLayouts/slideLayout411.xml"/><Relationship Id="rId6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3.xml"/><Relationship Id="rId8" Type="http://schemas.openxmlformats.org/officeDocument/2006/relationships/slideLayout" Target="../slideLayouts/slideLayout414.xml"/><Relationship Id="rId9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16.xml"/><Relationship Id="rId11" Type="http://schemas.openxmlformats.org/officeDocument/2006/relationships/slideLayout" Target="../slideLayouts/slideLayout417.xml"/><Relationship Id="rId12" Type="http://schemas.openxmlformats.org/officeDocument/2006/relationships/slideLayout" Target="../slideLayouts/slideLayout418.xml"/><Relationship Id="rId13" Type="http://schemas.openxmlformats.org/officeDocument/2006/relationships/slideLayout" Target="../slideLayouts/slideLayout419.xml"/><Relationship Id="rId14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0.xml"/><Relationship Id="rId13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2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4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Textfeld 3"/>
          <p:cNvSpPr/>
          <p:nvPr/>
        </p:nvSpPr>
        <p:spPr>
          <a:xfrm>
            <a:off x="448560" y="4880880"/>
            <a:ext cx="1417320" cy="5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Page </a:t>
            </a:r>
            <a:fld id="{A1688C70-AA8F-449B-BF61-13C522DDEE80}" type="slidenum"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&lt;number&gt;</a:t>
            </a:fld>
            <a:endParaRPr b="0" lang="en-US" sz="380" spc="-1" strike="noStrike">
              <a:latin typeface="Verdana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224000" y="1733400"/>
            <a:ext cx="6839640" cy="1676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36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consectetuer adipiscing elit. Aenean commodo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AE54674-3E7F-464D-8E66-6618B4570D3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124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124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475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B393DC4-27BE-435C-B555-5C9B2250CC2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39640" y="1980000"/>
            <a:ext cx="6137640" cy="25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1142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0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01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EB1BE86-CB1D-43FA-B53D-D4F2659A023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766800" y="1208160"/>
            <a:ext cx="777204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body"/>
          </p:nvPr>
        </p:nvSpPr>
        <p:spPr>
          <a:xfrm>
            <a:off x="4752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5" name="PlaceHolder 6"/>
          <p:cNvSpPr>
            <a:spLocks noGrp="1"/>
          </p:cNvSpPr>
          <p:nvPr>
            <p:ph type="body"/>
          </p:nvPr>
        </p:nvSpPr>
        <p:spPr>
          <a:xfrm>
            <a:off x="2646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6" name="PlaceHolder 7"/>
          <p:cNvSpPr>
            <a:spLocks noGrp="1"/>
          </p:cNvSpPr>
          <p:nvPr>
            <p:ph type="body"/>
          </p:nvPr>
        </p:nvSpPr>
        <p:spPr>
          <a:xfrm>
            <a:off x="540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7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E8EA49A-AC45-4C17-A904-FD737FDF7AA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39640" y="393768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body"/>
          </p:nvPr>
        </p:nvSpPr>
        <p:spPr>
          <a:xfrm>
            <a:off x="180000" y="146736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87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1EB20A5-6D3D-4352-B719-207061F6E61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6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3D2F376-E561-4108-9ABB-AB90E316162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A8658E-2095-4F58-B745-4530F4F296A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5093640" cy="51433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0D3D67B-4DE6-4567-879A-B7DA4C4B0C7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4D617EC-5271-4DAD-80E1-AA4541C7F7A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4031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4753080" y="376200"/>
            <a:ext cx="4031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5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6E47176-C3C9-4334-9943-DA7BB5BCF27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54180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540000" y="2725560"/>
            <a:ext cx="6839640" cy="7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0000" y="1491840"/>
            <a:ext cx="6839640" cy="107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e-DE" sz="36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42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640" cy="411120"/>
          </a:xfrm>
          <a:prstGeom prst="rect">
            <a:avLst/>
          </a:prstGeom>
          <a:ln w="0">
            <a:noFill/>
          </a:ln>
        </p:spPr>
      </p:pic>
      <p:pic>
        <p:nvPicPr>
          <p:cNvPr id="43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640" cy="270720"/>
          </a:xfrm>
          <a:prstGeom prst="rect">
            <a:avLst/>
          </a:prstGeom>
          <a:ln w="0">
            <a:noFill/>
          </a:ln>
        </p:spPr>
      </p:pic>
      <p:pic>
        <p:nvPicPr>
          <p:cNvPr id="44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9240" cy="253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400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26442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74876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540000" y="3587760"/>
            <a:ext cx="6839640" cy="456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de-DE" sz="10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Name, Datum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9344255-26D3-4B39-A69A-A7EB8AF19B4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EC9252A-F1D9-4513-AE68-AACFF9FFB4B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157080" y="1111320"/>
            <a:ext cx="2627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539640" y="1111320"/>
            <a:ext cx="5435640" cy="34045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8E7C70E-BBC4-47DB-BAE2-CC7E5E17354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4753080" y="1115280"/>
            <a:ext cx="4031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539640" y="1115280"/>
            <a:ext cx="4031640" cy="34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2325325-4E66-4E10-BA2F-5296BA09C89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475308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F07F43F-A2C4-46D2-9E7E-C7A62CAEFCA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96746F7-F31F-4E75-B523-1F00E09C01A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4051080" y="1152720"/>
            <a:ext cx="4733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539640" y="29350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AD65C9B-8AEF-46DF-AA60-8BD071FF119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18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 type="body"/>
          </p:nvPr>
        </p:nvSpPr>
        <p:spPr>
          <a:xfrm>
            <a:off x="18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 type="body"/>
          </p:nvPr>
        </p:nvSpPr>
        <p:spPr>
          <a:xfrm>
            <a:off x="270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 type="body"/>
          </p:nvPr>
        </p:nvSpPr>
        <p:spPr>
          <a:xfrm>
            <a:off x="270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9" name="PlaceHolder 8"/>
          <p:cNvSpPr>
            <a:spLocks noGrp="1"/>
          </p:cNvSpPr>
          <p:nvPr>
            <p:ph type="body"/>
          </p:nvPr>
        </p:nvSpPr>
        <p:spPr>
          <a:xfrm>
            <a:off x="270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0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body"/>
          </p:nvPr>
        </p:nvSpPr>
        <p:spPr>
          <a:xfrm>
            <a:off x="662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ldNum"/>
          </p:nvPr>
        </p:nvSpPr>
        <p:spPr>
          <a:xfrm>
            <a:off x="53964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46DDF3CA-4DB2-4FF8-B7DE-DA95C37ECCD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body"/>
          </p:nvPr>
        </p:nvSpPr>
        <p:spPr>
          <a:xfrm>
            <a:off x="410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body"/>
          </p:nvPr>
        </p:nvSpPr>
        <p:spPr>
          <a:xfrm>
            <a:off x="410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2" name="PlaceHolder 6"/>
          <p:cNvSpPr>
            <a:spLocks noGrp="1"/>
          </p:cNvSpPr>
          <p:nvPr>
            <p:ph type="body"/>
          </p:nvPr>
        </p:nvSpPr>
        <p:spPr>
          <a:xfrm>
            <a:off x="410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3" name="PlaceHolder 7"/>
          <p:cNvSpPr>
            <a:spLocks noGrp="1"/>
          </p:cNvSpPr>
          <p:nvPr>
            <p:ph type="body"/>
          </p:nvPr>
        </p:nvSpPr>
        <p:spPr>
          <a:xfrm>
            <a:off x="662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4" name="PlaceHolder 8"/>
          <p:cNvSpPr>
            <a:spLocks noGrp="1"/>
          </p:cNvSpPr>
          <p:nvPr>
            <p:ph type="body"/>
          </p:nvPr>
        </p:nvSpPr>
        <p:spPr>
          <a:xfrm>
            <a:off x="662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522551E-19C1-477E-B665-6B9C186A20D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475560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5" name="PlaceHolder 4"/>
          <p:cNvSpPr>
            <a:spLocks noGrp="1"/>
          </p:cNvSpPr>
          <p:nvPr>
            <p:ph type="body"/>
          </p:nvPr>
        </p:nvSpPr>
        <p:spPr>
          <a:xfrm>
            <a:off x="124056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6" name="PlaceHolder 5"/>
          <p:cNvSpPr>
            <a:spLocks noGrp="1"/>
          </p:cNvSpPr>
          <p:nvPr>
            <p:ph type="body"/>
          </p:nvPr>
        </p:nvSpPr>
        <p:spPr>
          <a:xfrm>
            <a:off x="124056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7" name="PlaceHolder 6"/>
          <p:cNvSpPr>
            <a:spLocks noGrp="1"/>
          </p:cNvSpPr>
          <p:nvPr>
            <p:ph type="body"/>
          </p:nvPr>
        </p:nvSpPr>
        <p:spPr>
          <a:xfrm>
            <a:off x="475560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20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BDB4968-8ED1-47B9-B50B-607BE7312FD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B1E61BA-93F5-4351-8A7B-EA8BC7CCF6B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E710F6A-492C-4AB5-B80C-0B36E5A9753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 type="body"/>
          </p:nvPr>
        </p:nvSpPr>
        <p:spPr>
          <a:xfrm>
            <a:off x="334836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0" name="PlaceHolder 5"/>
          <p:cNvSpPr>
            <a:spLocks noGrp="1"/>
          </p:cNvSpPr>
          <p:nvPr>
            <p:ph type="body"/>
          </p:nvPr>
        </p:nvSpPr>
        <p:spPr>
          <a:xfrm>
            <a:off x="615708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1" name="PlaceHolder 6"/>
          <p:cNvSpPr>
            <a:spLocks noGrp="1"/>
          </p:cNvSpPr>
          <p:nvPr>
            <p:ph type="body"/>
          </p:nvPr>
        </p:nvSpPr>
        <p:spPr>
          <a:xfrm>
            <a:off x="53964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2" name="PlaceHolder 7"/>
          <p:cNvSpPr>
            <a:spLocks noGrp="1"/>
          </p:cNvSpPr>
          <p:nvPr>
            <p:ph type="body"/>
          </p:nvPr>
        </p:nvSpPr>
        <p:spPr>
          <a:xfrm>
            <a:off x="53964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3" name="PlaceHolder 8"/>
          <p:cNvSpPr>
            <a:spLocks noGrp="1"/>
          </p:cNvSpPr>
          <p:nvPr>
            <p:ph type="body"/>
          </p:nvPr>
        </p:nvSpPr>
        <p:spPr>
          <a:xfrm>
            <a:off x="334836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4" name="PlaceHolder 9"/>
          <p:cNvSpPr>
            <a:spLocks noGrp="1"/>
          </p:cNvSpPr>
          <p:nvPr>
            <p:ph type="body"/>
          </p:nvPr>
        </p:nvSpPr>
        <p:spPr>
          <a:xfrm>
            <a:off x="334836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5" name="PlaceHolder 10"/>
          <p:cNvSpPr>
            <a:spLocks noGrp="1"/>
          </p:cNvSpPr>
          <p:nvPr>
            <p:ph type="body"/>
          </p:nvPr>
        </p:nvSpPr>
        <p:spPr>
          <a:xfrm>
            <a:off x="615708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6" name="PlaceHolder 11"/>
          <p:cNvSpPr>
            <a:spLocks noGrp="1"/>
          </p:cNvSpPr>
          <p:nvPr>
            <p:ph type="body"/>
          </p:nvPr>
        </p:nvSpPr>
        <p:spPr>
          <a:xfrm>
            <a:off x="615708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7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D5EF465-E83B-4BF7-B78E-58AB06A980B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 type="body"/>
          </p:nvPr>
        </p:nvSpPr>
        <p:spPr>
          <a:xfrm>
            <a:off x="159840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7" name="PlaceHolder 4"/>
          <p:cNvSpPr>
            <a:spLocks noGrp="1"/>
          </p:cNvSpPr>
          <p:nvPr>
            <p:ph type="body"/>
          </p:nvPr>
        </p:nvSpPr>
        <p:spPr>
          <a:xfrm>
            <a:off x="370836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8" name="PlaceHolder 5"/>
          <p:cNvSpPr>
            <a:spLocks noGrp="1"/>
          </p:cNvSpPr>
          <p:nvPr>
            <p:ph type="body"/>
          </p:nvPr>
        </p:nvSpPr>
        <p:spPr>
          <a:xfrm>
            <a:off x="581004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9" name="PlaceHolder 6"/>
          <p:cNvSpPr>
            <a:spLocks noGrp="1"/>
          </p:cNvSpPr>
          <p:nvPr>
            <p:ph type="body"/>
          </p:nvPr>
        </p:nvSpPr>
        <p:spPr>
          <a:xfrm>
            <a:off x="159840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0" name="PlaceHolder 7"/>
          <p:cNvSpPr>
            <a:spLocks noGrp="1"/>
          </p:cNvSpPr>
          <p:nvPr>
            <p:ph type="body"/>
          </p:nvPr>
        </p:nvSpPr>
        <p:spPr>
          <a:xfrm>
            <a:off x="159840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1" name="PlaceHolder 8"/>
          <p:cNvSpPr>
            <a:spLocks noGrp="1"/>
          </p:cNvSpPr>
          <p:nvPr>
            <p:ph type="body"/>
          </p:nvPr>
        </p:nvSpPr>
        <p:spPr>
          <a:xfrm>
            <a:off x="370836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2" name="PlaceHolder 9"/>
          <p:cNvSpPr>
            <a:spLocks noGrp="1"/>
          </p:cNvSpPr>
          <p:nvPr>
            <p:ph type="body"/>
          </p:nvPr>
        </p:nvSpPr>
        <p:spPr>
          <a:xfrm>
            <a:off x="370836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3" name="PlaceHolder 10"/>
          <p:cNvSpPr>
            <a:spLocks noGrp="1"/>
          </p:cNvSpPr>
          <p:nvPr>
            <p:ph type="body"/>
          </p:nvPr>
        </p:nvSpPr>
        <p:spPr>
          <a:xfrm>
            <a:off x="581004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4" name="PlaceHolder 11"/>
          <p:cNvSpPr>
            <a:spLocks noGrp="1"/>
          </p:cNvSpPr>
          <p:nvPr>
            <p:ph type="body"/>
          </p:nvPr>
        </p:nvSpPr>
        <p:spPr>
          <a:xfrm>
            <a:off x="581004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5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body"/>
          </p:nvPr>
        </p:nvSpPr>
        <p:spPr>
          <a:xfrm>
            <a:off x="26560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26564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47462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68450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 type="body"/>
          </p:nvPr>
        </p:nvSpPr>
        <p:spPr>
          <a:xfrm>
            <a:off x="54000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34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48" name="PlaceHolder 6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F7EDEBB-9209-4790-897F-F34428F42D9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9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0" name="PlaceHolder 8"/>
          <p:cNvSpPr>
            <a:spLocks noGrp="1"/>
          </p:cNvSpPr>
          <p:nvPr>
            <p:ph type="body"/>
          </p:nvPr>
        </p:nvSpPr>
        <p:spPr>
          <a:xfrm>
            <a:off x="5396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1" name="PlaceHolder 9"/>
          <p:cNvSpPr>
            <a:spLocks noGrp="1"/>
          </p:cNvSpPr>
          <p:nvPr>
            <p:ph type="body"/>
          </p:nvPr>
        </p:nvSpPr>
        <p:spPr>
          <a:xfrm>
            <a:off x="47462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2" name="PlaceHolder 10"/>
          <p:cNvSpPr>
            <a:spLocks noGrp="1"/>
          </p:cNvSpPr>
          <p:nvPr>
            <p:ph type="body"/>
          </p:nvPr>
        </p:nvSpPr>
        <p:spPr>
          <a:xfrm>
            <a:off x="68446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3" name="PlaceHolder 11"/>
          <p:cNvSpPr>
            <a:spLocks noGrp="1"/>
          </p:cNvSpPr>
          <p:nvPr>
            <p:ph type="body"/>
          </p:nvPr>
        </p:nvSpPr>
        <p:spPr>
          <a:xfrm>
            <a:off x="7214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4" name="PlaceHolder 12"/>
          <p:cNvSpPr>
            <a:spLocks noGrp="1"/>
          </p:cNvSpPr>
          <p:nvPr>
            <p:ph type="body"/>
          </p:nvPr>
        </p:nvSpPr>
        <p:spPr>
          <a:xfrm>
            <a:off x="282708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5" name="PlaceHolder 13"/>
          <p:cNvSpPr>
            <a:spLocks noGrp="1"/>
          </p:cNvSpPr>
          <p:nvPr>
            <p:ph type="body"/>
          </p:nvPr>
        </p:nvSpPr>
        <p:spPr>
          <a:xfrm>
            <a:off x="49172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6" name="PlaceHolder 14"/>
          <p:cNvSpPr>
            <a:spLocks noGrp="1"/>
          </p:cNvSpPr>
          <p:nvPr>
            <p:ph type="body"/>
          </p:nvPr>
        </p:nvSpPr>
        <p:spPr>
          <a:xfrm>
            <a:off x="70160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7" name="PlaceHolder 1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05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Name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1224000" y="1890360"/>
            <a:ext cx="6839640" cy="1079640"/>
          </a:xfrm>
          <a:prstGeom prst="rect">
            <a:avLst/>
          </a:prstGeom>
        </p:spPr>
        <p:txBody>
          <a:bodyPr lIns="0" rIns="0" tIns="0" bIns="0" anchor="b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‘</a:t>
            </a: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amet, </a:t>
            </a:r>
            <a:br/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consectetuer adipiscing elit. Aenean commodo ligula eget dolor.’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4B1AA47-C590-4322-98EA-810565F65E2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9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C120F60-E682-4E42-910E-610A12B660B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35" name="Textfeld 2"/>
          <p:cNvSpPr/>
          <p:nvPr/>
        </p:nvSpPr>
        <p:spPr>
          <a:xfrm>
            <a:off x="1152000" y="488160"/>
            <a:ext cx="683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Many thanks to you,</a:t>
            </a:r>
            <a:endParaRPr b="0" lang="en-US" sz="24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our supporters and partners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436" name="Rechteck 4"/>
          <p:cNvSpPr/>
          <p:nvPr/>
        </p:nvSpPr>
        <p:spPr>
          <a:xfrm>
            <a:off x="394200" y="1580400"/>
            <a:ext cx="8355600" cy="3099240"/>
          </a:xfrm>
          <a:prstGeom prst="rect">
            <a:avLst/>
          </a:prstGeom>
          <a:solidFill>
            <a:srgbClr val="f2f2f2">
              <a:alpha val="90000"/>
            </a:srgbClr>
          </a:solidFill>
          <a:ln w="0">
            <a:noFill/>
          </a:ln>
          <a:effectLst>
            <a:outerShdw dist="19080" dir="5400000" blurRad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37" name="Grafik 6" descr=""/>
          <p:cNvPicPr/>
          <p:nvPr/>
        </p:nvPicPr>
        <p:blipFill>
          <a:blip r:embed="rId3"/>
          <a:stretch/>
        </p:blipFill>
        <p:spPr>
          <a:xfrm>
            <a:off x="663120" y="1815840"/>
            <a:ext cx="1672560" cy="215640"/>
          </a:xfrm>
          <a:prstGeom prst="rect">
            <a:avLst/>
          </a:prstGeom>
          <a:ln w="0">
            <a:noFill/>
          </a:ln>
        </p:spPr>
      </p:pic>
      <p:pic>
        <p:nvPicPr>
          <p:cNvPr id="1438" name="Grafik 11" descr=""/>
          <p:cNvPicPr/>
          <p:nvPr/>
        </p:nvPicPr>
        <p:blipFill>
          <a:blip r:embed="rId4"/>
          <a:stretch/>
        </p:blipFill>
        <p:spPr>
          <a:xfrm>
            <a:off x="5705280" y="1743840"/>
            <a:ext cx="1028160" cy="359640"/>
          </a:xfrm>
          <a:prstGeom prst="rect">
            <a:avLst/>
          </a:prstGeom>
          <a:ln w="0">
            <a:noFill/>
          </a:ln>
        </p:spPr>
      </p:pic>
      <p:pic>
        <p:nvPicPr>
          <p:cNvPr id="1439" name="Grafik 13" descr=""/>
          <p:cNvPicPr/>
          <p:nvPr/>
        </p:nvPicPr>
        <p:blipFill>
          <a:blip r:embed="rId5"/>
          <a:stretch/>
        </p:blipFill>
        <p:spPr>
          <a:xfrm>
            <a:off x="4634640" y="1743840"/>
            <a:ext cx="878400" cy="359640"/>
          </a:xfrm>
          <a:prstGeom prst="rect">
            <a:avLst/>
          </a:prstGeom>
          <a:ln w="0">
            <a:noFill/>
          </a:ln>
        </p:spPr>
      </p:pic>
      <p:pic>
        <p:nvPicPr>
          <p:cNvPr id="1440" name="Grafik 18" descr=""/>
          <p:cNvPicPr/>
          <p:nvPr/>
        </p:nvPicPr>
        <p:blipFill>
          <a:blip r:embed="rId6"/>
          <a:stretch/>
        </p:blipFill>
        <p:spPr>
          <a:xfrm>
            <a:off x="693000" y="2293200"/>
            <a:ext cx="1171440" cy="251640"/>
          </a:xfrm>
          <a:prstGeom prst="rect">
            <a:avLst/>
          </a:prstGeom>
          <a:ln w="0">
            <a:noFill/>
          </a:ln>
        </p:spPr>
      </p:pic>
      <p:pic>
        <p:nvPicPr>
          <p:cNvPr id="1441" name="Grafik 20" descr=""/>
          <p:cNvPicPr/>
          <p:nvPr/>
        </p:nvPicPr>
        <p:blipFill>
          <a:blip r:embed="rId7"/>
          <a:stretch/>
        </p:blipFill>
        <p:spPr>
          <a:xfrm>
            <a:off x="2214000" y="2293200"/>
            <a:ext cx="1328040" cy="251640"/>
          </a:xfrm>
          <a:prstGeom prst="rect">
            <a:avLst/>
          </a:prstGeom>
          <a:ln w="0">
            <a:noFill/>
          </a:ln>
        </p:spPr>
      </p:pic>
      <p:pic>
        <p:nvPicPr>
          <p:cNvPr id="1442" name="Grafik 22" descr=""/>
          <p:cNvPicPr/>
          <p:nvPr/>
        </p:nvPicPr>
        <p:blipFill>
          <a:blip r:embed="rId8"/>
          <a:stretch/>
        </p:blipFill>
        <p:spPr>
          <a:xfrm>
            <a:off x="3861000" y="2203200"/>
            <a:ext cx="539280" cy="431640"/>
          </a:xfrm>
          <a:prstGeom prst="rect">
            <a:avLst/>
          </a:prstGeom>
          <a:ln w="0">
            <a:noFill/>
          </a:ln>
        </p:spPr>
      </p:pic>
      <p:pic>
        <p:nvPicPr>
          <p:cNvPr id="1443" name="Grafik 25" descr=""/>
          <p:cNvPicPr/>
          <p:nvPr/>
        </p:nvPicPr>
        <p:blipFill>
          <a:blip r:embed="rId9"/>
          <a:stretch/>
        </p:blipFill>
        <p:spPr>
          <a:xfrm>
            <a:off x="4669560" y="2239200"/>
            <a:ext cx="465120" cy="359640"/>
          </a:xfrm>
          <a:prstGeom prst="rect">
            <a:avLst/>
          </a:prstGeom>
          <a:ln w="0">
            <a:noFill/>
          </a:ln>
        </p:spPr>
      </p:pic>
      <p:pic>
        <p:nvPicPr>
          <p:cNvPr id="1444" name="Grafik 27" descr=""/>
          <p:cNvPicPr/>
          <p:nvPr/>
        </p:nvPicPr>
        <p:blipFill>
          <a:blip r:embed="rId10"/>
          <a:stretch/>
        </p:blipFill>
        <p:spPr>
          <a:xfrm>
            <a:off x="5397840" y="2279160"/>
            <a:ext cx="737280" cy="279720"/>
          </a:xfrm>
          <a:prstGeom prst="rect">
            <a:avLst/>
          </a:prstGeom>
          <a:ln w="0">
            <a:noFill/>
          </a:ln>
        </p:spPr>
      </p:pic>
      <p:pic>
        <p:nvPicPr>
          <p:cNvPr id="1445" name="Grafik 29" descr=""/>
          <p:cNvPicPr/>
          <p:nvPr/>
        </p:nvPicPr>
        <p:blipFill>
          <a:blip r:embed="rId11"/>
          <a:stretch/>
        </p:blipFill>
        <p:spPr>
          <a:xfrm>
            <a:off x="6428520" y="2275200"/>
            <a:ext cx="675720" cy="287640"/>
          </a:xfrm>
          <a:prstGeom prst="rect">
            <a:avLst/>
          </a:prstGeom>
          <a:ln w="0">
            <a:noFill/>
          </a:ln>
        </p:spPr>
      </p:pic>
      <p:pic>
        <p:nvPicPr>
          <p:cNvPr id="1446" name="Grafik 31" descr=""/>
          <p:cNvPicPr/>
          <p:nvPr/>
        </p:nvPicPr>
        <p:blipFill>
          <a:blip r:embed="rId12"/>
          <a:stretch/>
        </p:blipFill>
        <p:spPr>
          <a:xfrm>
            <a:off x="7292520" y="2311200"/>
            <a:ext cx="1175040" cy="215640"/>
          </a:xfrm>
          <a:prstGeom prst="rect">
            <a:avLst/>
          </a:prstGeom>
          <a:ln w="0">
            <a:noFill/>
          </a:ln>
        </p:spPr>
      </p:pic>
      <p:pic>
        <p:nvPicPr>
          <p:cNvPr id="1447" name="Grafik 5" descr=""/>
          <p:cNvPicPr/>
          <p:nvPr/>
        </p:nvPicPr>
        <p:blipFill>
          <a:blip r:embed="rId13"/>
          <a:stretch/>
        </p:blipFill>
        <p:spPr>
          <a:xfrm>
            <a:off x="2527920" y="1779840"/>
            <a:ext cx="1914120" cy="287640"/>
          </a:xfrm>
          <a:prstGeom prst="rect">
            <a:avLst/>
          </a:prstGeom>
          <a:ln w="0">
            <a:noFill/>
          </a:ln>
        </p:spPr>
      </p:pic>
      <p:pic>
        <p:nvPicPr>
          <p:cNvPr id="1448" name="Grafik 8" descr=""/>
          <p:cNvPicPr/>
          <p:nvPr/>
        </p:nvPicPr>
        <p:blipFill>
          <a:blip r:embed="rId14"/>
          <a:stretch/>
        </p:blipFill>
        <p:spPr>
          <a:xfrm>
            <a:off x="6926400" y="1779840"/>
            <a:ext cx="1488240" cy="287640"/>
          </a:xfrm>
          <a:prstGeom prst="rect">
            <a:avLst/>
          </a:prstGeom>
          <a:ln w="0">
            <a:noFill/>
          </a:ln>
        </p:spPr>
      </p:pic>
      <p:sp>
        <p:nvSpPr>
          <p:cNvPr id="14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</a:rPr>
              <a:t>Click to edit the outline text format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570" spc="-1" strike="noStrike">
                <a:solidFill>
                  <a:srgbClr val="000000"/>
                </a:solidFill>
                <a:latin typeface="Verdana"/>
              </a:rPr>
              <a:t>Second Outline Level</a:t>
            </a:r>
            <a:endParaRPr b="0" lang="de-DE" sz="57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Third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Fourth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15"/>
    <p:sldLayoutId id="2147484079" r:id="rId16"/>
    <p:sldLayoutId id="2147484080" r:id="rId17"/>
    <p:sldLayoutId id="2147484081" r:id="rId18"/>
    <p:sldLayoutId id="2147484082" r:id="rId19"/>
    <p:sldLayoutId id="2147484083" r:id="rId20"/>
    <p:sldLayoutId id="2147484084" r:id="rId21"/>
    <p:sldLayoutId id="2147484085" r:id="rId22"/>
    <p:sldLayoutId id="2147484086" r:id="rId23"/>
    <p:sldLayoutId id="2147484087" r:id="rId24"/>
    <p:sldLayoutId id="2147484088" r:id="rId25"/>
    <p:sldLayoutId id="2147484089" r:id="rId26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Textfeld 2"/>
          <p:cNvSpPr/>
          <p:nvPr/>
        </p:nvSpPr>
        <p:spPr>
          <a:xfrm>
            <a:off x="1123200" y="1955520"/>
            <a:ext cx="70646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We kindly acknowledge the support by the 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German Centre for Integrative Biodiversity Research (iDiv) Halle-Jena-Leipzig,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funded by the Deutsche Forschungsgemeinschaft (FZT 118).</a:t>
            </a:r>
            <a:endParaRPr b="0" lang="en-US" sz="1200" spc="-1" strike="noStrike"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5DC979A-532F-4C65-9257-3FA7F7AC04C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39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39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2255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2255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397188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body"/>
          </p:nvPr>
        </p:nvSpPr>
        <p:spPr>
          <a:xfrm>
            <a:off x="397188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5687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body"/>
          </p:nvPr>
        </p:nvSpPr>
        <p:spPr>
          <a:xfrm>
            <a:off x="5687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" name="PlaceHolder 11"/>
          <p:cNvSpPr>
            <a:spLocks noGrp="1"/>
          </p:cNvSpPr>
          <p:nvPr>
            <p:ph type="body"/>
          </p:nvPr>
        </p:nvSpPr>
        <p:spPr>
          <a:xfrm>
            <a:off x="7403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4" name="PlaceHolder 12"/>
          <p:cNvSpPr>
            <a:spLocks noGrp="1"/>
          </p:cNvSpPr>
          <p:nvPr>
            <p:ph type="body"/>
          </p:nvPr>
        </p:nvSpPr>
        <p:spPr>
          <a:xfrm>
            <a:off x="7403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2936673-78C8-425C-AB88-4633D7A13CE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3964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3964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263772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263772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473580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body"/>
          </p:nvPr>
        </p:nvSpPr>
        <p:spPr>
          <a:xfrm>
            <a:off x="473580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body"/>
          </p:nvPr>
        </p:nvSpPr>
        <p:spPr>
          <a:xfrm>
            <a:off x="683388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2" name="PlaceHolder 10"/>
          <p:cNvSpPr>
            <a:spLocks noGrp="1"/>
          </p:cNvSpPr>
          <p:nvPr>
            <p:ph type="body"/>
          </p:nvPr>
        </p:nvSpPr>
        <p:spPr>
          <a:xfrm>
            <a:off x="683388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3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A9D1873-BB27-4BEB-B5C9-48C7175B909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752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1944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8" name="PlaceHolder 8"/>
          <p:cNvSpPr>
            <a:spLocks noGrp="1"/>
          </p:cNvSpPr>
          <p:nvPr>
            <p:ph type="body"/>
          </p:nvPr>
        </p:nvSpPr>
        <p:spPr>
          <a:xfrm>
            <a:off x="53964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9" name="PlaceHolder 9"/>
          <p:cNvSpPr>
            <a:spLocks noGrp="1"/>
          </p:cNvSpPr>
          <p:nvPr>
            <p:ph type="body"/>
          </p:nvPr>
        </p:nvSpPr>
        <p:spPr>
          <a:xfrm>
            <a:off x="333576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0" name="PlaceHolder 10"/>
          <p:cNvSpPr>
            <a:spLocks noGrp="1"/>
          </p:cNvSpPr>
          <p:nvPr>
            <p:ph type="body"/>
          </p:nvPr>
        </p:nvSpPr>
        <p:spPr>
          <a:xfrm>
            <a:off x="613188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1" name="PlaceHolder 11"/>
          <p:cNvSpPr>
            <a:spLocks noGrp="1"/>
          </p:cNvSpPr>
          <p:nvPr>
            <p:ph type="body"/>
          </p:nvPr>
        </p:nvSpPr>
        <p:spPr>
          <a:xfrm>
            <a:off x="1944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2" name="PlaceHolder 12"/>
          <p:cNvSpPr>
            <a:spLocks noGrp="1"/>
          </p:cNvSpPr>
          <p:nvPr>
            <p:ph type="body"/>
          </p:nvPr>
        </p:nvSpPr>
        <p:spPr>
          <a:xfrm>
            <a:off x="4752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59DE079-D8AA-48EA-AAF7-1D78361670F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752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1944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8" name="PlaceHolder 8"/>
          <p:cNvSpPr>
            <a:spLocks noGrp="1"/>
          </p:cNvSpPr>
          <p:nvPr>
            <p:ph type="body"/>
          </p:nvPr>
        </p:nvSpPr>
        <p:spPr>
          <a:xfrm>
            <a:off x="53964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9" name="PlaceHolder 9"/>
          <p:cNvSpPr>
            <a:spLocks noGrp="1"/>
          </p:cNvSpPr>
          <p:nvPr>
            <p:ph type="body"/>
          </p:nvPr>
        </p:nvSpPr>
        <p:spPr>
          <a:xfrm>
            <a:off x="333576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0" name="PlaceHolder 10"/>
          <p:cNvSpPr>
            <a:spLocks noGrp="1"/>
          </p:cNvSpPr>
          <p:nvPr>
            <p:ph type="body"/>
          </p:nvPr>
        </p:nvSpPr>
        <p:spPr>
          <a:xfrm>
            <a:off x="613188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1" name="PlaceHolder 11"/>
          <p:cNvSpPr>
            <a:spLocks noGrp="1"/>
          </p:cNvSpPr>
          <p:nvPr>
            <p:ph type="body"/>
          </p:nvPr>
        </p:nvSpPr>
        <p:spPr>
          <a:xfrm>
            <a:off x="1944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2" name="PlaceHolder 12"/>
          <p:cNvSpPr>
            <a:spLocks noGrp="1"/>
          </p:cNvSpPr>
          <p:nvPr>
            <p:ph type="body"/>
          </p:nvPr>
        </p:nvSpPr>
        <p:spPr>
          <a:xfrm>
            <a:off x="4752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6F5C484-4CF8-4234-A40A-507D09C89FF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7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EEB7720-2F4F-4E41-AEF7-EC041B3719C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3964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body"/>
          </p:nvPr>
        </p:nvSpPr>
        <p:spPr>
          <a:xfrm>
            <a:off x="1944000" y="3456000"/>
            <a:ext cx="5435640" cy="8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69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3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42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421.xml"/><Relationship Id="rId3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3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3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3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3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Textplatzhalter 1"/>
          <p:cNvSpPr txBox="1"/>
          <p:nvPr/>
        </p:nvSpPr>
        <p:spPr>
          <a:xfrm>
            <a:off x="540000" y="2725560"/>
            <a:ext cx="683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Monday September 5th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69" name="Textplatzhalter 2"/>
          <p:cNvSpPr txBox="1"/>
          <p:nvPr/>
        </p:nvSpPr>
        <p:spPr>
          <a:xfrm>
            <a:off x="540000" y="1491840"/>
            <a:ext cx="683964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-324000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Updates on Global Gaps in Alien Plant Traits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70" name="Textplatzhalter 6"/>
          <p:cNvSpPr txBox="1"/>
          <p:nvPr/>
        </p:nvSpPr>
        <p:spPr>
          <a:xfrm>
            <a:off x="540000" y="3587760"/>
            <a:ext cx="683964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Matthias Grenié, GloNAF folks, Ingolf Kühn, Marten Winter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grpSp>
        <p:nvGrpSpPr>
          <p:cNvPr id="1571" name=""/>
          <p:cNvGrpSpPr/>
          <p:nvPr/>
        </p:nvGrpSpPr>
        <p:grpSpPr>
          <a:xfrm>
            <a:off x="2608200" y="4531680"/>
            <a:ext cx="1671480" cy="470160"/>
            <a:chOff x="2608200" y="4531680"/>
            <a:chExt cx="1671480" cy="470160"/>
          </a:xfrm>
        </p:grpSpPr>
        <p:pic>
          <p:nvPicPr>
            <p:cNvPr id="1572" name="" descr=""/>
            <p:cNvPicPr/>
            <p:nvPr/>
          </p:nvPicPr>
          <p:blipFill>
            <a:blip r:embed="rId1"/>
            <a:stretch/>
          </p:blipFill>
          <p:spPr>
            <a:xfrm>
              <a:off x="2608200" y="4531680"/>
              <a:ext cx="575640" cy="47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3" name=""/>
            <p:cNvSpPr/>
            <p:nvPr/>
          </p:nvSpPr>
          <p:spPr>
            <a:xfrm>
              <a:off x="3132000" y="4641480"/>
              <a:ext cx="114768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hlinkClick r:id="rId2"/>
                </a:rPr>
                <a:t>@LeNematode</a:t>
              </a:r>
              <a:endParaRPr b="0" lang="en-US" sz="1050" spc="-1" strike="noStrike">
                <a:latin typeface="Verdana"/>
              </a:endParaRPr>
            </a:p>
          </p:txBody>
        </p:sp>
      </p:grpSp>
      <p:grpSp>
        <p:nvGrpSpPr>
          <p:cNvPr id="1574" name=""/>
          <p:cNvGrpSpPr/>
          <p:nvPr/>
        </p:nvGrpSpPr>
        <p:grpSpPr>
          <a:xfrm>
            <a:off x="4532760" y="4513320"/>
            <a:ext cx="2224800" cy="506880"/>
            <a:chOff x="4532760" y="4513320"/>
            <a:chExt cx="2224800" cy="506880"/>
          </a:xfrm>
        </p:grpSpPr>
        <p:pic>
          <p:nvPicPr>
            <p:cNvPr id="1575" name="" descr=""/>
            <p:cNvPicPr/>
            <p:nvPr/>
          </p:nvPicPr>
          <p:blipFill>
            <a:blip r:embed="rId3"/>
            <a:stretch/>
          </p:blipFill>
          <p:spPr>
            <a:xfrm>
              <a:off x="4532760" y="4513320"/>
              <a:ext cx="506880" cy="50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6" name=""/>
            <p:cNvSpPr/>
            <p:nvPr/>
          </p:nvSpPr>
          <p:spPr>
            <a:xfrm>
              <a:off x="5004000" y="4641480"/>
              <a:ext cx="175356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hlinkClick r:id="rId4"/>
                </a:rPr>
                <a:t>https://rekyt.github.io/</a:t>
              </a:r>
              <a:endParaRPr b="0" lang="en-US" sz="1050" spc="-1" strike="noStrike">
                <a:latin typeface="Verdana"/>
              </a:endParaRPr>
            </a:p>
          </p:txBody>
        </p:sp>
      </p:grpSp>
      <p:pic>
        <p:nvPicPr>
          <p:cNvPr id="1577" name="" descr=""/>
          <p:cNvPicPr/>
          <p:nvPr/>
        </p:nvPicPr>
        <p:blipFill>
          <a:blip r:embed="rId5"/>
          <a:stretch/>
        </p:blipFill>
        <p:spPr>
          <a:xfrm>
            <a:off x="540000" y="4582440"/>
            <a:ext cx="1763640" cy="36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61080" cy="4241520"/>
          </a:xfrm>
          <a:prstGeom prst="rect">
            <a:avLst/>
          </a:prstGeom>
          <a:ln w="0">
            <a:noFill/>
          </a:ln>
        </p:spPr>
      </p:pic>
      <p:sp>
        <p:nvSpPr>
          <p:cNvPr id="1650" name="Textplatzhalter 2_3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Invasive and widespread species are better known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51" name=""/>
          <p:cNvSpPr/>
          <p:nvPr/>
        </p:nvSpPr>
        <p:spPr>
          <a:xfrm>
            <a:off x="4536000" y="726480"/>
            <a:ext cx="4176000" cy="4109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Foliennummernplatzhalter 1_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BD22D7C-0E05-4492-9374-7DB91CCD464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Foliennummernplatzhalter 1_8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CDBF78-C4D5-44A3-84D0-6D73E7D8377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54" name="Textplatzhalter 2_8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55" name=""/>
          <p:cNvSpPr txBox="1"/>
          <p:nvPr/>
        </p:nvSpPr>
        <p:spPr>
          <a:xfrm>
            <a:off x="864000" y="828000"/>
            <a:ext cx="7560000" cy="40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spcBef>
                <a:spcPts val="17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So </a:t>
            </a:r>
            <a:r>
              <a:rPr b="1" lang="en-US" sz="1200" spc="-1" strike="noStrike">
                <a:latin typeface="Verdana"/>
              </a:rPr>
              <a:t>many trait gaps</a:t>
            </a:r>
            <a:r>
              <a:rPr b="0" lang="en-US" sz="1200" spc="-1" strike="noStrike">
                <a:latin typeface="Verdana"/>
              </a:rPr>
              <a:t> → </a:t>
            </a:r>
            <a:r>
              <a:rPr b="1" lang="en-US" sz="1200" spc="-1" strike="noStrike">
                <a:latin typeface="Verdana"/>
              </a:rPr>
              <a:t>prevents general overview</a:t>
            </a:r>
            <a:r>
              <a:rPr b="0" lang="en-US" sz="1200" spc="-1" strike="noStrike">
                <a:latin typeface="Verdana"/>
              </a:rPr>
              <a:t> (even only in Europe)</a:t>
            </a:r>
            <a:br/>
            <a:r>
              <a:rPr b="0" lang="en-US" sz="1200" spc="-1" strike="noStrike">
                <a:latin typeface="Verdana"/>
              </a:rPr>
              <a:t>(even being </a:t>
            </a:r>
            <a:r>
              <a:rPr b="1" lang="en-US" sz="1200" spc="-1" strike="noStrike">
                <a:latin typeface="Verdana"/>
              </a:rPr>
              <a:t>large in trait definition</a:t>
            </a:r>
            <a:r>
              <a:rPr b="0" lang="en-US" sz="1200" spc="-1" strike="noStrike">
                <a:latin typeface="Verdana"/>
              </a:rPr>
              <a:t> + </a:t>
            </a:r>
            <a:r>
              <a:rPr b="1" lang="en-US" sz="1200" spc="-1" strike="noStrike">
                <a:latin typeface="Verdana"/>
              </a:rPr>
              <a:t>no check of provenance</a:t>
            </a:r>
            <a:r>
              <a:rPr b="0" lang="en-US" sz="1200" spc="-1" strike="noStrike">
                <a:latin typeface="Verdana"/>
              </a:rPr>
              <a:t> of trait data)</a:t>
            </a:r>
            <a:endParaRPr b="0" lang="en-US" sz="1200" spc="-1" strike="noStrike">
              <a:latin typeface="Verdana"/>
            </a:endParaRPr>
          </a:p>
          <a:p>
            <a:pPr marL="216000" indent="-216000">
              <a:spcBef>
                <a:spcPts val="17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Need to </a:t>
            </a:r>
            <a:r>
              <a:rPr b="1" lang="en-US" sz="1200" spc="-1" strike="noStrike">
                <a:latin typeface="Verdana"/>
              </a:rPr>
              <a:t>close trait gaps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Literature</a:t>
            </a:r>
            <a:r>
              <a:rPr b="0" lang="en-US" sz="1200" spc="-1" strike="noStrike">
                <a:latin typeface="Verdana"/>
              </a:rPr>
              <a:t> (not working so well according to our experience)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Floras (already in GIFT!)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Remote sensing?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Distributed call for data (LT-Brazil &amp; FunAndes = seems to work)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Distributed field campaign</a:t>
            </a:r>
            <a:endParaRPr b="0" lang="en-US" sz="1200" spc="-1" strike="noStrike">
              <a:latin typeface="Verdana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Traits from herbarium?</a:t>
            </a:r>
            <a:endParaRPr b="0" lang="en-US" sz="1200" spc="-1" strike="noStrike">
              <a:latin typeface="Verdana"/>
            </a:endParaRPr>
          </a:p>
          <a:p>
            <a:pPr marL="216000" indent="-216000">
              <a:spcBef>
                <a:spcPts val="17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latin typeface="Verdana"/>
              </a:rPr>
              <a:t>Not even talking about the </a:t>
            </a:r>
            <a:r>
              <a:rPr b="1" lang="en-US" sz="1200" spc="-1" strike="noStrike">
                <a:latin typeface="Verdana"/>
              </a:rPr>
              <a:t>provenance of traits</a:t>
            </a:r>
            <a:r>
              <a:rPr b="0" lang="en-US" sz="1200" spc="-1" strike="noStrike">
                <a:latin typeface="Verdana"/>
              </a:rPr>
              <a:t> (native vs. alien range)</a:t>
            </a:r>
            <a:br/>
            <a:r>
              <a:rPr b="0" lang="en-US" sz="1200" spc="-1" strike="noStrike">
                <a:latin typeface="Verdana"/>
              </a:rPr>
              <a:t>→ can do a subanalysis on trait with coordinates but not so informative IMHO</a:t>
            </a:r>
            <a:endParaRPr b="0" lang="en-US" sz="1200" spc="-1" strike="noStrike">
              <a:latin typeface="Verdana"/>
            </a:endParaRPr>
          </a:p>
          <a:p>
            <a:pPr marL="216000" indent="-216000">
              <a:spcBef>
                <a:spcPts val="17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1200" spc="-1" strike="noStrike">
                <a:latin typeface="Verdana"/>
              </a:rPr>
              <a:t>Relevant traits</a:t>
            </a:r>
            <a:r>
              <a:rPr b="0" lang="en-US" sz="1200" spc="-1" strike="noStrike">
                <a:latin typeface="Verdana"/>
              </a:rPr>
              <a:t> for </a:t>
            </a:r>
            <a:r>
              <a:rPr b="1" lang="en-US" sz="1200" spc="-1" strike="noStrike">
                <a:latin typeface="Verdana"/>
              </a:rPr>
              <a:t>invasion functional biogeography</a:t>
            </a:r>
            <a:r>
              <a:rPr b="0" lang="en-US" sz="1200" spc="-1" strike="noStrike">
                <a:latin typeface="Verdana"/>
              </a:rPr>
              <a:t>?</a:t>
            </a:r>
            <a:br/>
            <a:r>
              <a:rPr b="0" lang="en-US" sz="1200" spc="-1" strike="noStrike">
                <a:latin typeface="Verdana"/>
              </a:rPr>
              <a:t>(What trait-environment relationship would you like to see?)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Foliennummernplatzhalter 1_2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210AB7B-07FD-426B-A853-A600BE85BDA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57" name="Textplatzhalter 2_2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Questions to you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58" name=""/>
          <p:cNvSpPr txBox="1"/>
          <p:nvPr/>
        </p:nvSpPr>
        <p:spPr>
          <a:xfrm>
            <a:off x="576000" y="1224000"/>
            <a:ext cx="7848000" cy="283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60000" indent="-360000">
              <a:spcBef>
                <a:spcPts val="2835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latin typeface="Verdana"/>
              </a:rPr>
              <a:t>Is there any big figure missing in these analyses?</a:t>
            </a:r>
            <a:endParaRPr b="0" lang="en-US" sz="1800" spc="-1" strike="noStrike">
              <a:latin typeface="Verdana"/>
            </a:endParaRPr>
          </a:p>
          <a:p>
            <a:pPr marL="360000" indent="-360000">
              <a:spcBef>
                <a:spcPts val="2835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latin typeface="Verdana"/>
              </a:rPr>
              <a:t>Any other suggestion of relevant trait combination?</a:t>
            </a:r>
            <a:endParaRPr b="0" lang="en-US" sz="1800" spc="-1" strike="noStrike">
              <a:latin typeface="Verdana"/>
            </a:endParaRPr>
          </a:p>
          <a:p>
            <a:pPr marL="360000" indent="-360000">
              <a:spcBef>
                <a:spcPts val="2835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latin typeface="Verdana"/>
              </a:rPr>
              <a:t>How should we point forward to close the gaps?</a:t>
            </a:r>
            <a:endParaRPr b="0" lang="en-US" sz="1800" spc="-1" strike="noStrike">
              <a:latin typeface="Verdana"/>
            </a:endParaRPr>
          </a:p>
          <a:p>
            <a:pPr marL="360000" indent="-360000">
              <a:spcBef>
                <a:spcPts val="2835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latin typeface="Verdana"/>
              </a:rPr>
              <a:t>Should we focus on other area to close some gaps?</a:t>
            </a:r>
            <a:br/>
            <a:r>
              <a:rPr b="0" lang="en-US" sz="1800" spc="-1" strike="noStrike">
                <a:latin typeface="Verdana"/>
              </a:rPr>
              <a:t>(for now 10 most widespread species in Europe lacking</a:t>
            </a:r>
            <a:br/>
            <a:r>
              <a:rPr b="0" lang="en-US" sz="1800" spc="-1" strike="noStrike">
                <a:latin typeface="Verdana"/>
              </a:rPr>
              <a:t>1 of any LHS trait)</a:t>
            </a:r>
            <a:endParaRPr b="0" lang="en-US" sz="18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Textplatzhalter 1"/>
          <p:cNvSpPr txBox="1"/>
          <p:nvPr/>
        </p:nvSpPr>
        <p:spPr>
          <a:xfrm>
            <a:off x="1224000" y="3116160"/>
            <a:ext cx="6839640" cy="3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60" name="Textplatzhalter 2"/>
          <p:cNvSpPr txBox="1"/>
          <p:nvPr/>
        </p:nvSpPr>
        <p:spPr>
          <a:xfrm>
            <a:off x="1224000" y="1890360"/>
            <a:ext cx="6839640" cy="10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p>
            <a:pPr indent="-324000"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Thank you!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61" name="Foliennummernplatzhalter 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BDA28E4-DB04-48E4-A65E-65EB3304F3D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Foliennummernplatzhalter 1_10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54F2E19-8DBE-433C-A072-8369EB88CE4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63" name="Textplatzhalter 2_11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“</a:t>
            </a: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Aligning” trait databases in practice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4" name=""/>
          <p:cNvSpPr/>
          <p:nvPr/>
        </p:nvSpPr>
        <p:spPr>
          <a:xfrm>
            <a:off x="1872360" y="833760"/>
            <a:ext cx="532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Heavily inspired by the work of Elizabeth Wenk on AusTraits (Thanks again!)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665" name="" descr=""/>
          <p:cNvPicPr/>
          <p:nvPr/>
        </p:nvPicPr>
        <p:blipFill>
          <a:blip r:embed="rId1"/>
          <a:stretch/>
        </p:blipFill>
        <p:spPr>
          <a:xfrm>
            <a:off x="721440" y="1297080"/>
            <a:ext cx="7701120" cy="286560"/>
          </a:xfrm>
          <a:prstGeom prst="rect">
            <a:avLst/>
          </a:prstGeom>
          <a:ln w="0">
            <a:noFill/>
          </a:ln>
        </p:spPr>
      </p:pic>
      <p:sp>
        <p:nvSpPr>
          <p:cNvPr id="1666" name=""/>
          <p:cNvSpPr/>
          <p:nvPr/>
        </p:nvSpPr>
        <p:spPr>
          <a:xfrm>
            <a:off x="1476000" y="1841400"/>
            <a:ext cx="6191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Manually build correspondence table between each pair of databases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(apart from AusTraits ↔ TRY)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667" name="" descr=""/>
          <p:cNvPicPr/>
          <p:nvPr/>
        </p:nvPicPr>
        <p:blipFill>
          <a:blip r:embed="rId2"/>
          <a:stretch/>
        </p:blipFill>
        <p:spPr>
          <a:xfrm>
            <a:off x="1726920" y="2273760"/>
            <a:ext cx="5681880" cy="677520"/>
          </a:xfrm>
          <a:prstGeom prst="rect">
            <a:avLst/>
          </a:prstGeom>
          <a:ln w="0">
            <a:noFill/>
          </a:ln>
        </p:spPr>
      </p:pic>
      <p:sp>
        <p:nvSpPr>
          <p:cNvPr id="1668" name=""/>
          <p:cNvSpPr/>
          <p:nvPr/>
        </p:nvSpPr>
        <p:spPr>
          <a:xfrm>
            <a:off x="360000" y="3312000"/>
            <a:ext cx="403128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Records: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Two database Trait IDs/Trait Names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If trait are identical (exactly same meaning)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If traits are similar</a:t>
            </a:r>
            <a:endParaRPr b="0" lang="en-US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Additional comments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9" name=""/>
          <p:cNvSpPr/>
          <p:nvPr/>
        </p:nvSpPr>
        <p:spPr>
          <a:xfrm>
            <a:off x="4896000" y="3384000"/>
            <a:ext cx="403128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~1 person in 1-2 days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424 traits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in AusTraits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54 traits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in BIEN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133 traits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in GIFT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2091 traits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in TRY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Foliennummernplatzhalter 1_12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8D58E04-1394-41B5-84D5-0E589D93E8C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71" name="Textplatzhalter 2_12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“</a:t>
            </a: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Aligning” trait databases in practice: Example table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672" name=""/>
          <p:cNvGraphicFramePr/>
          <p:nvPr/>
        </p:nvGraphicFramePr>
        <p:xfrm>
          <a:off x="323280" y="1161000"/>
          <a:ext cx="8695800" cy="2541960"/>
        </p:xfrm>
        <a:graphic>
          <a:graphicData uri="http://schemas.openxmlformats.org/drawingml/2006/table">
            <a:tbl>
              <a:tblPr/>
              <a:tblGrid>
                <a:gridCol w="1485720"/>
                <a:gridCol w="629280"/>
                <a:gridCol w="2255040"/>
                <a:gridCol w="603000"/>
                <a:gridCol w="786600"/>
                <a:gridCol w="2936520"/>
              </a:tblGrid>
              <a:tr h="453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bien_trait_name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try_trait_id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try_trait_name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identical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similar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Arial"/>
                        </a:rPr>
                        <a:t>comments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4539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diameter at breast height (1.3 m)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21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Stem diameter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66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fruit type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99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Fruit type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2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3108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 (in case of compound leaves: leaf, petiole excluded)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 in BIEN doesn’t specify if it is measured on leaflet or with/without petiole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34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3109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 (in case of compound leaves: leaflet, petiole excluded)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Leaf area in BIEN doesn’t specify if it is measured on leaflet or with/without petiole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Foliennummernplatzhalter 1_11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14A61BF-24E8-4186-8DCC-950F85B52C3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74" name="Textplatzhalter 2_10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Zooming in the trait network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75" name="" descr=""/>
          <p:cNvPicPr/>
          <p:nvPr/>
        </p:nvPicPr>
        <p:blipFill>
          <a:blip r:embed="rId1"/>
          <a:stretch/>
        </p:blipFill>
        <p:spPr>
          <a:xfrm>
            <a:off x="1890000" y="1092960"/>
            <a:ext cx="6659640" cy="3374640"/>
          </a:xfrm>
          <a:prstGeom prst="rect">
            <a:avLst/>
          </a:prstGeom>
          <a:ln w="0">
            <a:noFill/>
          </a:ln>
        </p:spPr>
      </p:pic>
      <p:sp>
        <p:nvSpPr>
          <p:cNvPr id="1676" name=""/>
          <p:cNvSpPr/>
          <p:nvPr/>
        </p:nvSpPr>
        <p:spPr>
          <a:xfrm>
            <a:off x="2592000" y="3528000"/>
            <a:ext cx="2159640" cy="939600"/>
          </a:xfrm>
          <a:prstGeom prst="ellipse">
            <a:avLst/>
          </a:prstGeom>
          <a:noFill/>
          <a:ln w="38160">
            <a:solidFill>
              <a:srgbClr val="94bd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"/>
          <p:cNvSpPr/>
          <p:nvPr/>
        </p:nvSpPr>
        <p:spPr>
          <a:xfrm>
            <a:off x="1224000" y="3312000"/>
            <a:ext cx="187128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94bd5e"/>
                </a:solidFill>
                <a:latin typeface="Verdana"/>
                <a:ea typeface="DejaVu Sans"/>
              </a:rPr>
              <a:t>Life form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8" name=""/>
          <p:cNvSpPr/>
          <p:nvPr/>
        </p:nvSpPr>
        <p:spPr>
          <a:xfrm>
            <a:off x="720360" y="2016000"/>
            <a:ext cx="187128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Plant nutrition mode (heterotrophy)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9" name=""/>
          <p:cNvSpPr/>
          <p:nvPr/>
        </p:nvSpPr>
        <p:spPr>
          <a:xfrm>
            <a:off x="1800000" y="1512000"/>
            <a:ext cx="288000" cy="504000"/>
          </a:xfrm>
          <a:custGeom>
            <a:avLst/>
            <a:gdLst/>
            <a:ahLst/>
            <a:rect l="0" t="0" r="r" b="b"/>
            <a:pathLst>
              <a:path w="801" h="1401">
                <a:moveTo>
                  <a:pt x="800" y="0"/>
                </a:moveTo>
                <a:lnTo>
                  <a:pt x="0" y="1400"/>
                </a:lnTo>
              </a:path>
            </a:pathLst>
          </a:custGeom>
          <a:ln w="291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80" name=""/>
          <p:cNvSpPr/>
          <p:nvPr/>
        </p:nvSpPr>
        <p:spPr>
          <a:xfrm>
            <a:off x="5616000" y="2556000"/>
            <a:ext cx="1655640" cy="755640"/>
          </a:xfrm>
          <a:prstGeom prst="ellipse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"/>
          <p:cNvSpPr/>
          <p:nvPr/>
        </p:nvSpPr>
        <p:spPr>
          <a:xfrm>
            <a:off x="5544000" y="2052000"/>
            <a:ext cx="187128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3465a4"/>
                </a:solidFill>
                <a:latin typeface="Verdana"/>
                <a:ea typeface="DejaVu Sans"/>
              </a:rPr>
              <a:t>Detailed growth form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7" dur="indefinite" restart="never" nodeType="tmRoot">
          <p:childTnLst>
            <p:seq>
              <p:cTn id="268" dur="indefinite" nodeType="mainSeq">
                <p:childTnLst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Foliennummernplatzhalter 1_14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DA4A393-0D4D-4944-AB05-D5EBA4CF238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79" name="Textplatzhalter 2_13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(Tiny) Introduction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80" name=""/>
          <p:cNvSpPr txBox="1"/>
          <p:nvPr/>
        </p:nvSpPr>
        <p:spPr>
          <a:xfrm>
            <a:off x="432000" y="1116000"/>
            <a:ext cx="4860000" cy="64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Verdana"/>
              </a:rPr>
              <a:t>We want to study</a:t>
            </a:r>
            <a:br/>
            <a:r>
              <a:rPr b="1" lang="en-US" sz="1800" spc="-1" strike="noStrike">
                <a:latin typeface="Verdana"/>
              </a:rPr>
              <a:t>functional biogeography of aliens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81" name="Group 4_1"/>
          <p:cNvGrpSpPr/>
          <p:nvPr/>
        </p:nvGrpSpPr>
        <p:grpSpPr>
          <a:xfrm>
            <a:off x="5397840" y="973080"/>
            <a:ext cx="3518280" cy="3256560"/>
            <a:chOff x="5397840" y="973080"/>
            <a:chExt cx="3518280" cy="3256560"/>
          </a:xfrm>
        </p:grpSpPr>
        <p:sp>
          <p:nvSpPr>
            <p:cNvPr id="1582" name="CustomShape 5_0"/>
            <p:cNvSpPr/>
            <p:nvPr/>
          </p:nvSpPr>
          <p:spPr>
            <a:xfrm>
              <a:off x="5637600" y="973080"/>
              <a:ext cx="259596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Verdana"/>
              </a:endParaRPr>
            </a:p>
          </p:txBody>
        </p:sp>
        <p:pic>
          <p:nvPicPr>
            <p:cNvPr id="1583" name="Picture 7_0" descr=""/>
            <p:cNvPicPr/>
            <p:nvPr/>
          </p:nvPicPr>
          <p:blipFill>
            <a:blip r:embed="rId1"/>
            <a:stretch/>
          </p:blipFill>
          <p:spPr>
            <a:xfrm>
              <a:off x="5397840" y="1490760"/>
              <a:ext cx="3518280" cy="273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84" name=""/>
          <p:cNvSpPr txBox="1"/>
          <p:nvPr/>
        </p:nvSpPr>
        <p:spPr>
          <a:xfrm>
            <a:off x="630000" y="2520360"/>
            <a:ext cx="4464000" cy="36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Verdana"/>
              </a:rPr>
              <a:t>Always facing lack of trait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5" name=""/>
          <p:cNvSpPr txBox="1"/>
          <p:nvPr/>
        </p:nvSpPr>
        <p:spPr>
          <a:xfrm>
            <a:off x="1224000" y="3672000"/>
            <a:ext cx="3276000" cy="64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Verdana"/>
              </a:rPr>
              <a:t>Systematically study gaps</a:t>
            </a:r>
            <a:br/>
            <a:r>
              <a:rPr b="0" lang="en-US" sz="1800" spc="-1" strike="noStrike">
                <a:latin typeface="Verdana"/>
              </a:rPr>
              <a:t>in trait data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1586" name=""/>
          <p:cNvCxnSpPr>
            <a:stCxn id="1580" idx="2"/>
            <a:endCxn id="1584" idx="0"/>
          </p:cNvCxnSpPr>
          <p:nvPr/>
        </p:nvCxnSpPr>
        <p:spPr>
          <a:xfrm>
            <a:off x="2862000" y="1764000"/>
            <a:ext cx="360" cy="756720"/>
          </a:xfrm>
          <a:prstGeom prst="straightConnector1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87" name=""/>
          <p:cNvCxnSpPr>
            <a:stCxn id="1584" idx="2"/>
            <a:endCxn id="1585" idx="0"/>
          </p:cNvCxnSpPr>
          <p:nvPr/>
        </p:nvCxnSpPr>
        <p:spPr>
          <a:xfrm>
            <a:off x="2862000" y="2887920"/>
            <a:ext cx="360" cy="784440"/>
          </a:xfrm>
          <a:prstGeom prst="straightConnector1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Foliennummernplatzhalter 1_6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14B638E-0344-49B3-9DB7-57BE2CAC5AC1}" type="slidenum">
              <a:rPr b="0" lang="de-DE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89" name="Textplatzhalter 2_6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Brief Methodological Summary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grpSp>
        <p:nvGrpSpPr>
          <p:cNvPr id="1590" name=""/>
          <p:cNvGrpSpPr/>
          <p:nvPr/>
        </p:nvGrpSpPr>
        <p:grpSpPr>
          <a:xfrm>
            <a:off x="874800" y="1584000"/>
            <a:ext cx="2149560" cy="1532520"/>
            <a:chOff x="874800" y="1584000"/>
            <a:chExt cx="2149560" cy="1532520"/>
          </a:xfrm>
        </p:grpSpPr>
        <p:sp>
          <p:nvSpPr>
            <p:cNvPr id="1591" name=""/>
            <p:cNvSpPr txBox="1"/>
            <p:nvPr/>
          </p:nvSpPr>
          <p:spPr>
            <a:xfrm>
              <a:off x="941400" y="1584000"/>
              <a:ext cx="2016000" cy="6447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>
              <a:noAutofit/>
            </a:bodyPr>
            <a:p>
              <a:pPr algn="ctr">
                <a:spcBef>
                  <a:spcPts val="1134"/>
                </a:spcBef>
              </a:pPr>
              <a:r>
                <a:rPr b="0" lang="en-US" sz="1200" spc="-1" strike="noStrike">
                  <a:latin typeface="Verdana"/>
                </a:rPr>
                <a:t>Alien status</a:t>
              </a:r>
              <a:br/>
              <a:r>
                <a:rPr b="0" lang="en-US" sz="1200" spc="-1" strike="noStrike">
                  <a:latin typeface="Verdana"/>
                </a:rPr>
                <a:t>and distribution</a:t>
              </a:r>
              <a:endParaRPr b="0" lang="en-US" sz="1200" spc="-1" strike="noStrike">
                <a:latin typeface="Verdana"/>
              </a:endParaRPr>
            </a:p>
          </p:txBody>
        </p:sp>
        <p:pic>
          <p:nvPicPr>
            <p:cNvPr id="1592" name="" descr=""/>
            <p:cNvPicPr/>
            <p:nvPr/>
          </p:nvPicPr>
          <p:blipFill>
            <a:blip r:embed="rId1"/>
            <a:stretch/>
          </p:blipFill>
          <p:spPr>
            <a:xfrm>
              <a:off x="874800" y="2325600"/>
              <a:ext cx="2149560" cy="790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93" name=""/>
          <p:cNvGrpSpPr/>
          <p:nvPr/>
        </p:nvGrpSpPr>
        <p:grpSpPr>
          <a:xfrm>
            <a:off x="5148360" y="1238760"/>
            <a:ext cx="3100320" cy="2032920"/>
            <a:chOff x="5148360" y="1238760"/>
            <a:chExt cx="3100320" cy="2032920"/>
          </a:xfrm>
        </p:grpSpPr>
        <p:grpSp>
          <p:nvGrpSpPr>
            <p:cNvPr id="1594" name=""/>
            <p:cNvGrpSpPr/>
            <p:nvPr/>
          </p:nvGrpSpPr>
          <p:grpSpPr>
            <a:xfrm>
              <a:off x="5148360" y="1584000"/>
              <a:ext cx="3100320" cy="1687680"/>
              <a:chOff x="5148360" y="1584000"/>
              <a:chExt cx="3100320" cy="1687680"/>
            </a:xfrm>
          </p:grpSpPr>
          <p:pic>
            <p:nvPicPr>
              <p:cNvPr id="1595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817000"/>
                <a:ext cx="1275480" cy="454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6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7184520" y="1584000"/>
                <a:ext cx="839160" cy="9720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7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5148360" y="1822680"/>
                <a:ext cx="1260720" cy="494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8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728800"/>
                <a:ext cx="1127160" cy="4870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99" name=""/>
            <p:cNvSpPr txBox="1"/>
            <p:nvPr/>
          </p:nvSpPr>
          <p:spPr>
            <a:xfrm>
              <a:off x="5816520" y="1238760"/>
              <a:ext cx="2052000" cy="3675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>
              <a:noAutofit/>
            </a:bodyPr>
            <a:p>
              <a:pPr algn="ctr">
                <a:spcBef>
                  <a:spcPts val="1134"/>
                </a:spcBef>
              </a:pPr>
              <a:r>
                <a:rPr b="0" lang="en-US" sz="1400" spc="-1" strike="noStrike">
                  <a:latin typeface="Verdana"/>
                </a:rPr>
                <a:t>(Open) Trait Data</a:t>
              </a:r>
              <a:endParaRPr b="0" lang="en-US" sz="1400" spc="-1" strike="noStrike">
                <a:latin typeface="Verdana"/>
              </a:endParaRPr>
            </a:p>
          </p:txBody>
        </p:sp>
      </p:grpSp>
      <p:sp>
        <p:nvSpPr>
          <p:cNvPr id="1600" name=""/>
          <p:cNvSpPr/>
          <p:nvPr/>
        </p:nvSpPr>
        <p:spPr>
          <a:xfrm>
            <a:off x="3618000" y="2216880"/>
            <a:ext cx="864000" cy="288000"/>
          </a:xfrm>
          <a:custGeom>
            <a:avLst/>
            <a:gdLst/>
            <a:ahLst/>
            <a:rect l="0" t="0" r="r" b="b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"/>
          <p:cNvSpPr txBox="1"/>
          <p:nvPr/>
        </p:nvSpPr>
        <p:spPr>
          <a:xfrm>
            <a:off x="1224360" y="4136400"/>
            <a:ext cx="6696000" cy="52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400" spc="-1" strike="noStrike">
                <a:latin typeface="Verdana"/>
              </a:rPr>
              <a:t>16 538</a:t>
            </a:r>
            <a:r>
              <a:rPr b="0" lang="en-US" sz="1400" spc="-1" strike="noStrike">
                <a:latin typeface="Verdana"/>
              </a:rPr>
              <a:t> species from GloNAF</a:t>
            </a:r>
            <a:br/>
            <a:r>
              <a:rPr b="1" lang="en-US" sz="1400" spc="-1" strike="noStrike">
                <a:latin typeface="Verdana"/>
              </a:rPr>
              <a:t>→ 15 490 </a:t>
            </a:r>
            <a:r>
              <a:rPr b="0" lang="en-US" sz="1400" spc="-1" strike="noStrike">
                <a:latin typeface="Verdana"/>
              </a:rPr>
              <a:t>species with</a:t>
            </a:r>
            <a:r>
              <a:rPr b="1" lang="en-US" sz="1400" spc="-1" strike="noStrike">
                <a:latin typeface="Verdana"/>
              </a:rPr>
              <a:t> at least one trait (consolidated data)</a:t>
            </a:r>
            <a:r>
              <a:rPr b="0" lang="en-US" sz="1400" spc="-1" strike="noStrike">
                <a:latin typeface="Verdana"/>
              </a:rPr>
              <a:t> 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02" name=""/>
          <p:cNvSpPr txBox="1"/>
          <p:nvPr/>
        </p:nvSpPr>
        <p:spPr>
          <a:xfrm>
            <a:off x="1323000" y="3636000"/>
            <a:ext cx="6498000" cy="52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400" spc="-1" strike="noStrike">
                <a:latin typeface="Verdana"/>
              </a:rPr>
              <a:t>Taxonomic Harmonization + Trait Harmonization</a:t>
            </a:r>
            <a:br/>
            <a:r>
              <a:rPr b="0" lang="en-US" sz="1400" spc="-1" strike="noStrike">
                <a:latin typeface="Verdana"/>
              </a:rPr>
              <a:t>+ Trait Categorization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Foliennummernplatzhalter 1_0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AD9BDAE-BAF0-4A4E-8AD0-C6FC0EBA9BF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04" name="Textplatzhalter 2_0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Step aside regarding trait harmonization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05" name=""/>
          <p:cNvSpPr txBox="1"/>
          <p:nvPr/>
        </p:nvSpPr>
        <p:spPr>
          <a:xfrm>
            <a:off x="941400" y="900000"/>
            <a:ext cx="301860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Trait Harmonization is </a:t>
            </a:r>
            <a:r>
              <a:rPr b="1" lang="en-US" sz="1200" spc="-1" strike="noStrike">
                <a:latin typeface="Verdana"/>
              </a:rPr>
              <a:t>no easy task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06" name=""/>
          <p:cNvSpPr txBox="1"/>
          <p:nvPr/>
        </p:nvSpPr>
        <p:spPr>
          <a:xfrm>
            <a:off x="5004000" y="827280"/>
            <a:ext cx="4104000" cy="4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Had to </a:t>
            </a:r>
            <a:r>
              <a:rPr b="1" lang="en-US" sz="1200" spc="-1" strike="noStrike">
                <a:latin typeface="Verdana"/>
              </a:rPr>
              <a:t>manually</a:t>
            </a:r>
            <a:r>
              <a:rPr b="0" lang="en-US" sz="1200" spc="-1" strike="noStrike">
                <a:latin typeface="Verdana"/>
              </a:rPr>
              <a:t> build </a:t>
            </a:r>
            <a:r>
              <a:rPr b="1" lang="en-US" sz="1200" spc="-1" strike="noStrike">
                <a:latin typeface="Verdana"/>
              </a:rPr>
              <a:t>correspondence tables</a:t>
            </a:r>
            <a:r>
              <a:rPr b="0" lang="en-US" sz="1200" spc="-1" strike="noStrike">
                <a:latin typeface="Verdana"/>
              </a:rPr>
              <a:t> between databases</a:t>
            </a:r>
            <a:endParaRPr b="0" lang="en-US" sz="1200" spc="-1" strike="noStrike">
              <a:latin typeface="Verdana"/>
            </a:endParaRPr>
          </a:p>
        </p:txBody>
      </p:sp>
      <p:pic>
        <p:nvPicPr>
          <p:cNvPr id="1607" name="" descr=""/>
          <p:cNvPicPr/>
          <p:nvPr/>
        </p:nvPicPr>
        <p:blipFill>
          <a:blip r:embed="rId1"/>
          <a:stretch/>
        </p:blipFill>
        <p:spPr>
          <a:xfrm>
            <a:off x="222120" y="1365840"/>
            <a:ext cx="5911560" cy="3652920"/>
          </a:xfrm>
          <a:prstGeom prst="rect">
            <a:avLst/>
          </a:prstGeom>
          <a:ln w="0">
            <a:noFill/>
          </a:ln>
        </p:spPr>
      </p:pic>
      <p:sp>
        <p:nvSpPr>
          <p:cNvPr id="1608" name=""/>
          <p:cNvSpPr txBox="1"/>
          <p:nvPr/>
        </p:nvSpPr>
        <p:spPr>
          <a:xfrm>
            <a:off x="6067440" y="1619640"/>
            <a:ext cx="248112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→ </a:t>
            </a:r>
            <a:r>
              <a:rPr b="0" lang="en-US" sz="1200" spc="-1" strike="noStrike">
                <a:latin typeface="Verdana"/>
              </a:rPr>
              <a:t>Results in a </a:t>
            </a:r>
            <a:r>
              <a:rPr b="1" lang="en-US" sz="1200" spc="-1" strike="noStrike">
                <a:latin typeface="Verdana"/>
              </a:rPr>
              <a:t>trait network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09" name=""/>
          <p:cNvSpPr txBox="1"/>
          <p:nvPr/>
        </p:nvSpPr>
        <p:spPr>
          <a:xfrm>
            <a:off x="6048000" y="3204000"/>
            <a:ext cx="252000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  <a:ea typeface="SimSun"/>
              </a:rPr>
              <a:t>One </a:t>
            </a:r>
            <a:r>
              <a:rPr b="1" lang="en-US" sz="1200" spc="-1" strike="noStrike">
                <a:latin typeface="Verdana"/>
              </a:rPr>
              <a:t>connected component </a:t>
            </a:r>
            <a:r>
              <a:rPr b="0" lang="en-US" sz="1200" spc="-1" strike="noStrike">
                <a:latin typeface="Verdana"/>
              </a:rPr>
              <a:t>= one “</a:t>
            </a:r>
            <a:r>
              <a:rPr b="1" lang="en-US" sz="1200" spc="-1" strike="noStrike">
                <a:latin typeface="Verdana"/>
              </a:rPr>
              <a:t>group of traits</a:t>
            </a:r>
            <a:r>
              <a:rPr b="0" lang="en-US" sz="1200" spc="-1" strike="noStrike">
                <a:latin typeface="Verdana"/>
              </a:rPr>
              <a:t>” across databases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0" name=""/>
          <p:cNvSpPr txBox="1"/>
          <p:nvPr/>
        </p:nvSpPr>
        <p:spPr>
          <a:xfrm>
            <a:off x="6048000" y="2147760"/>
            <a:ext cx="252000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1 </a:t>
            </a:r>
            <a:r>
              <a:rPr b="1" lang="en-US" sz="1200" spc="-1" strike="noStrike">
                <a:latin typeface="Verdana"/>
              </a:rPr>
              <a:t>node</a:t>
            </a:r>
            <a:r>
              <a:rPr b="0" lang="en-US" sz="1200" spc="-1" strike="noStrike">
                <a:latin typeface="Verdana"/>
              </a:rPr>
              <a:t> = 1 </a:t>
            </a:r>
            <a:r>
              <a:rPr b="1" lang="en-US" sz="1200" spc="-1" strike="noStrike">
                <a:latin typeface="Verdana"/>
              </a:rPr>
              <a:t>trait name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1" name=""/>
          <p:cNvSpPr txBox="1"/>
          <p:nvPr/>
        </p:nvSpPr>
        <p:spPr>
          <a:xfrm>
            <a:off x="5724000" y="2675880"/>
            <a:ext cx="316800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1 </a:t>
            </a:r>
            <a:r>
              <a:rPr b="1" lang="en-US" sz="1200" spc="-1" strike="noStrike">
                <a:latin typeface="Verdana"/>
              </a:rPr>
              <a:t>edge</a:t>
            </a:r>
            <a:r>
              <a:rPr b="0" lang="en-US" sz="1200" spc="-1" strike="noStrike">
                <a:latin typeface="Verdana"/>
              </a:rPr>
              <a:t> = </a:t>
            </a:r>
            <a:r>
              <a:rPr b="1" lang="en-US" sz="1200" spc="-1" strike="noStrike">
                <a:solidFill>
                  <a:srgbClr val="00bfc4"/>
                </a:solidFill>
                <a:latin typeface="Verdana"/>
              </a:rPr>
              <a:t>identical</a:t>
            </a:r>
            <a:r>
              <a:rPr b="0" lang="en-US" sz="1200" spc="-1" strike="noStrike">
                <a:latin typeface="Verdana"/>
              </a:rPr>
              <a:t> or </a:t>
            </a:r>
            <a:r>
              <a:rPr b="1" lang="en-US" sz="1200" spc="-1" strike="noStrike">
                <a:solidFill>
                  <a:srgbClr val="f8766d"/>
                </a:solidFill>
                <a:latin typeface="Verdana"/>
              </a:rPr>
              <a:t>similar</a:t>
            </a:r>
            <a:r>
              <a:rPr b="0" lang="en-US" sz="1200" spc="-1" strike="noStrike">
                <a:latin typeface="Verdana"/>
              </a:rPr>
              <a:t> traits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2" name=""/>
          <p:cNvSpPr txBox="1"/>
          <p:nvPr/>
        </p:nvSpPr>
        <p:spPr>
          <a:xfrm>
            <a:off x="5904000" y="4140000"/>
            <a:ext cx="280800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→ </a:t>
            </a:r>
            <a:r>
              <a:rPr b="0" lang="en-US" sz="1200" spc="-1" strike="noStrike">
                <a:latin typeface="Verdana"/>
              </a:rPr>
              <a:t>Will present this idea to</a:t>
            </a:r>
            <a:br/>
            <a:r>
              <a:rPr b="0" lang="en-US" sz="1200" spc="-1" strike="noStrike">
                <a:latin typeface="Verdana"/>
              </a:rPr>
              <a:t>DB managers to see if publishable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Foliennummernplatzhalter 1_7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A3B49B9-C719-4528-9320-75061EE2678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14" name="Textplatzhalter 2_7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Step aside regarding trait categorization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15" name=""/>
          <p:cNvSpPr txBox="1"/>
          <p:nvPr/>
        </p:nvSpPr>
        <p:spPr>
          <a:xfrm>
            <a:off x="1370880" y="900000"/>
            <a:ext cx="640224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Species (15,459) x Trait (2,215) matrix is </a:t>
            </a:r>
            <a:r>
              <a:rPr b="1" lang="en-US" sz="1200" spc="-1" strike="noStrike">
                <a:latin typeface="Verdana"/>
              </a:rPr>
              <a:t>too big </a:t>
            </a:r>
            <a:r>
              <a:rPr b="0" lang="en-US" sz="1200" spc="-1" strike="noStrike">
                <a:latin typeface="Verdana"/>
              </a:rPr>
              <a:t>to be really informative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6" name=""/>
          <p:cNvSpPr txBox="1"/>
          <p:nvPr/>
        </p:nvSpPr>
        <p:spPr>
          <a:xfrm>
            <a:off x="1370880" y="1368000"/>
            <a:ext cx="640224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0" lang="en-US" sz="1200" spc="-1" strike="noStrike">
                <a:latin typeface="Verdana"/>
              </a:rPr>
              <a:t>Reduce complexity by testing for </a:t>
            </a:r>
            <a:r>
              <a:rPr b="1" lang="en-US" sz="1200" spc="-1" strike="noStrike">
                <a:latin typeface="Verdana"/>
              </a:rPr>
              <a:t>combinations of traits</a:t>
            </a:r>
            <a:br/>
            <a:r>
              <a:rPr b="0" lang="en-US" sz="1200" spc="-1" strike="noStrike">
                <a:latin typeface="Verdana"/>
              </a:rPr>
              <a:t>(also has more ecological sense)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7" name=""/>
          <p:cNvSpPr txBox="1"/>
          <p:nvPr/>
        </p:nvSpPr>
        <p:spPr>
          <a:xfrm>
            <a:off x="542880" y="2376360"/>
            <a:ext cx="388512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1" lang="en-US" sz="1200" spc="-1" strike="noStrike">
                <a:latin typeface="Verdana"/>
              </a:rPr>
              <a:t>LHS</a:t>
            </a:r>
            <a:r>
              <a:rPr b="0" lang="en-US" sz="1200" spc="-1" strike="noStrike">
                <a:latin typeface="Verdana"/>
              </a:rPr>
              <a:t> (Westoby et al. 1999) 3 traits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8" name=""/>
          <p:cNvSpPr txBox="1"/>
          <p:nvPr/>
        </p:nvSpPr>
        <p:spPr>
          <a:xfrm>
            <a:off x="650880" y="3096000"/>
            <a:ext cx="388512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1" lang="en-US" sz="1200" spc="-1" strike="noStrike">
                <a:latin typeface="Verdana"/>
              </a:rPr>
              <a:t>Aboveground Traits</a:t>
            </a:r>
            <a:r>
              <a:rPr b="0" lang="en-US" sz="1200" spc="-1" strike="noStrike">
                <a:latin typeface="Verdana"/>
              </a:rPr>
              <a:t> (Díaz et al. 2016) 6 traits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19" name=""/>
          <p:cNvSpPr txBox="1"/>
          <p:nvPr/>
        </p:nvSpPr>
        <p:spPr>
          <a:xfrm>
            <a:off x="542880" y="3713400"/>
            <a:ext cx="370512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34"/>
              </a:spcBef>
            </a:pPr>
            <a:r>
              <a:rPr b="1" lang="en-US" sz="1200" spc="-1" strike="noStrike">
                <a:latin typeface="Verdana"/>
              </a:rPr>
              <a:t>Root Traits</a:t>
            </a:r>
            <a:r>
              <a:rPr b="0" lang="en-US" sz="1200" spc="-1" strike="noStrike">
                <a:latin typeface="Verdana"/>
              </a:rPr>
              <a:t> (Bergmann et al. 2020) 4 traits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" descr=""/>
          <p:cNvPicPr/>
          <p:nvPr/>
        </p:nvPicPr>
        <p:blipFill>
          <a:blip r:embed="rId1"/>
          <a:stretch/>
        </p:blipFill>
        <p:spPr>
          <a:xfrm>
            <a:off x="2531160" y="576000"/>
            <a:ext cx="4010040" cy="4004280"/>
          </a:xfrm>
          <a:prstGeom prst="rect">
            <a:avLst/>
          </a:prstGeom>
          <a:ln w="0">
            <a:noFill/>
          </a:ln>
        </p:spPr>
      </p:pic>
      <p:sp>
        <p:nvSpPr>
          <p:cNvPr id="1621" name="Foliennummernplatzhalter 1_1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FE8AC46-1AAD-4764-8DA3-A156C54B162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22" name="Textplatzhalter 2_1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availability of traits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23" name=""/>
          <p:cNvSpPr txBox="1"/>
          <p:nvPr/>
        </p:nvSpPr>
        <p:spPr>
          <a:xfrm>
            <a:off x="2682000" y="4464000"/>
            <a:ext cx="401400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Verdana"/>
              </a:rPr>
              <a:t>As expected trait matrix is mostly empty (98%)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Foliennummernplatzhalter 1_1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C7F92BA-DAB6-415F-BB70-D65AFE0EDCD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625" name="" descr=""/>
          <p:cNvPicPr/>
          <p:nvPr/>
        </p:nvPicPr>
        <p:blipFill>
          <a:blip r:embed="rId1"/>
          <a:stretch/>
        </p:blipFill>
        <p:spPr>
          <a:xfrm>
            <a:off x="288000" y="288000"/>
            <a:ext cx="6228000" cy="4637520"/>
          </a:xfrm>
          <a:prstGeom prst="rect">
            <a:avLst/>
          </a:prstGeom>
          <a:ln w="0">
            <a:noFill/>
          </a:ln>
        </p:spPr>
      </p:pic>
      <p:sp>
        <p:nvSpPr>
          <p:cNvPr id="1626" name=""/>
          <p:cNvSpPr txBox="1"/>
          <p:nvPr/>
        </p:nvSpPr>
        <p:spPr>
          <a:xfrm>
            <a:off x="6480000" y="612000"/>
            <a:ext cx="270000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Verdana"/>
              </a:rPr>
              <a:t>20 most measured traits are </a:t>
            </a:r>
            <a:r>
              <a:rPr b="1" lang="en-US" sz="1200" spc="-1" strike="noStrike">
                <a:latin typeface="Verdana"/>
              </a:rPr>
              <a:t>mostly</a:t>
            </a:r>
            <a:r>
              <a:rPr b="0" lang="en-US" sz="1200" spc="-1" strike="noStrike">
                <a:latin typeface="Verdana"/>
              </a:rPr>
              <a:t> </a:t>
            </a:r>
            <a:r>
              <a:rPr b="1" lang="en-US" sz="1200" spc="-1" strike="noStrike">
                <a:latin typeface="Verdana"/>
              </a:rPr>
              <a:t>categorical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27" name=""/>
          <p:cNvSpPr txBox="1"/>
          <p:nvPr/>
        </p:nvSpPr>
        <p:spPr>
          <a:xfrm>
            <a:off x="6480000" y="1522080"/>
            <a:ext cx="270000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200" spc="-1" strike="noStrike">
                <a:latin typeface="Verdana"/>
              </a:rPr>
              <a:t>Most traits measured</a:t>
            </a:r>
            <a:br/>
            <a:r>
              <a:rPr b="1" lang="en-US" sz="1200" spc="-1" strike="noStrike">
                <a:latin typeface="Verdana"/>
              </a:rPr>
              <a:t>for &lt;50% of species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28" name=""/>
          <p:cNvSpPr txBox="1"/>
          <p:nvPr/>
        </p:nvSpPr>
        <p:spPr>
          <a:xfrm>
            <a:off x="6480000" y="2432160"/>
            <a:ext cx="270000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200" spc="-1" strike="noStrike">
                <a:latin typeface="Verdana"/>
              </a:rPr>
              <a:t>Plant height</a:t>
            </a:r>
            <a:r>
              <a:rPr b="0" lang="en-US" sz="1200" spc="-1" strike="noStrike">
                <a:latin typeface="Verdana"/>
              </a:rPr>
              <a:t> is the </a:t>
            </a:r>
            <a:r>
              <a:rPr b="1" lang="en-US" sz="1200" spc="-1" strike="noStrike">
                <a:latin typeface="Verdana"/>
              </a:rPr>
              <a:t>first continuous</a:t>
            </a:r>
            <a:r>
              <a:rPr b="0" lang="en-US" sz="1200" spc="-1" strike="noStrike">
                <a:latin typeface="Verdana"/>
              </a:rPr>
              <a:t> trait</a:t>
            </a:r>
            <a:endParaRPr b="0" lang="en-US" sz="1200" spc="-1" strike="noStrike">
              <a:latin typeface="Verdana"/>
            </a:endParaRPr>
          </a:p>
          <a:p>
            <a:pPr algn="ctr"/>
            <a:r>
              <a:rPr b="0" lang="en-US" sz="1200" spc="-1" strike="noStrike">
                <a:latin typeface="Verdana"/>
              </a:rPr>
              <a:t>Available for </a:t>
            </a:r>
            <a:r>
              <a:rPr b="1" lang="en-US" sz="1200" spc="-1" strike="noStrike">
                <a:latin typeface="Verdana"/>
              </a:rPr>
              <a:t>~70% of species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29" name=""/>
          <p:cNvSpPr/>
          <p:nvPr/>
        </p:nvSpPr>
        <p:spPr>
          <a:xfrm>
            <a:off x="1872000" y="720000"/>
            <a:ext cx="4716000" cy="381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>
            <a:off x="288000" y="720000"/>
            <a:ext cx="1584000" cy="381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"/>
          <p:cNvSpPr/>
          <p:nvPr/>
        </p:nvSpPr>
        <p:spPr>
          <a:xfrm>
            <a:off x="1620000" y="4536000"/>
            <a:ext cx="5112000" cy="504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"/>
          <p:cNvSpPr/>
          <p:nvPr/>
        </p:nvSpPr>
        <p:spPr>
          <a:xfrm>
            <a:off x="1584000" y="504000"/>
            <a:ext cx="5112000" cy="21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"/>
          <p:cNvSpPr txBox="1"/>
          <p:nvPr/>
        </p:nvSpPr>
        <p:spPr>
          <a:xfrm>
            <a:off x="6480000" y="3528720"/>
            <a:ext cx="270000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200" spc="-1" strike="noStrike">
                <a:latin typeface="Verdana"/>
              </a:rPr>
              <a:t>Seed mass </a:t>
            </a:r>
            <a:r>
              <a:rPr b="0" lang="en-US" sz="1200" spc="-1" strike="noStrike">
                <a:latin typeface="Verdana"/>
              </a:rPr>
              <a:t>is the </a:t>
            </a:r>
            <a:r>
              <a:rPr b="1" lang="en-US" sz="1200" spc="-1" strike="noStrike">
                <a:latin typeface="Verdana"/>
              </a:rPr>
              <a:t>second continuous</a:t>
            </a:r>
            <a:r>
              <a:rPr b="0" lang="en-US" sz="1200" spc="-1" strike="noStrike">
                <a:latin typeface="Verdana"/>
              </a:rPr>
              <a:t> trait</a:t>
            </a:r>
            <a:endParaRPr b="0" lang="en-US" sz="1200" spc="-1" strike="noStrike">
              <a:latin typeface="Verdana"/>
            </a:endParaRPr>
          </a:p>
          <a:p>
            <a:pPr algn="ctr"/>
            <a:r>
              <a:rPr b="0" lang="en-US" sz="1200" spc="-1" strike="noStrike">
                <a:latin typeface="Verdana"/>
              </a:rPr>
              <a:t>Available for </a:t>
            </a:r>
            <a:r>
              <a:rPr b="1" lang="en-US" sz="1200" spc="-1" strike="noStrike">
                <a:latin typeface="Verdana"/>
              </a:rPr>
              <a:t>~50% of species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" descr=""/>
          <p:cNvPicPr/>
          <p:nvPr/>
        </p:nvPicPr>
        <p:blipFill>
          <a:blip r:embed="rId1"/>
          <a:stretch/>
        </p:blipFill>
        <p:spPr>
          <a:xfrm>
            <a:off x="2863080" y="613080"/>
            <a:ext cx="6100920" cy="4321440"/>
          </a:xfrm>
          <a:prstGeom prst="rect">
            <a:avLst/>
          </a:prstGeom>
          <a:ln w="0">
            <a:noFill/>
          </a:ln>
        </p:spPr>
      </p:pic>
      <p:sp>
        <p:nvSpPr>
          <p:cNvPr id="1635" name="Foliennummernplatzhalter 1_4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DCACA72-F421-473C-8D5C-B8A46A5B817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36" name="Textplatzhalter 2_4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Distribution of Combinations of Traits per Taxonomic Family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37" name=""/>
          <p:cNvSpPr txBox="1"/>
          <p:nvPr/>
        </p:nvSpPr>
        <p:spPr>
          <a:xfrm>
            <a:off x="436680" y="1239840"/>
            <a:ext cx="252036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Verdana"/>
              </a:rPr>
              <a:t>1 </a:t>
            </a:r>
            <a:r>
              <a:rPr b="1" lang="en-US" sz="1200" spc="-1" strike="noStrike">
                <a:latin typeface="Verdana"/>
              </a:rPr>
              <a:t>pixel</a:t>
            </a:r>
            <a:r>
              <a:rPr b="0" lang="en-US" sz="1200" spc="-1" strike="noStrike">
                <a:latin typeface="Verdana"/>
              </a:rPr>
              <a:t> = 1 </a:t>
            </a:r>
            <a:r>
              <a:rPr b="1" lang="en-US" sz="1200" spc="-1" strike="noStrike">
                <a:latin typeface="Verdana"/>
              </a:rPr>
              <a:t>alien</a:t>
            </a:r>
            <a:r>
              <a:rPr b="0" lang="en-US" sz="1200" spc="-1" strike="noStrike">
                <a:latin typeface="Verdana"/>
              </a:rPr>
              <a:t> species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38" name=""/>
          <p:cNvSpPr txBox="1"/>
          <p:nvPr/>
        </p:nvSpPr>
        <p:spPr>
          <a:xfrm>
            <a:off x="504000" y="3290040"/>
            <a:ext cx="280800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1200" spc="-1" strike="noStrike">
                <a:latin typeface="Verdana"/>
              </a:rPr>
              <a:t>Many species</a:t>
            </a:r>
            <a:r>
              <a:rPr b="0" lang="en-US" sz="1200" spc="-1" strike="noStrike">
                <a:latin typeface="Verdana"/>
              </a:rPr>
              <a:t> with </a:t>
            </a:r>
            <a:r>
              <a:rPr b="1" lang="en-US" sz="1200" spc="-1" strike="noStrike">
                <a:latin typeface="Verdana"/>
                <a:ea typeface="Verdana"/>
              </a:rPr>
              <a:t>≥</a:t>
            </a:r>
            <a:r>
              <a:rPr b="1" lang="en-US" sz="1200" spc="-1" strike="noStrike">
                <a:latin typeface="Verdana"/>
              </a:rPr>
              <a:t>1 trait</a:t>
            </a:r>
            <a:br/>
            <a:r>
              <a:rPr b="0" lang="en-US" sz="1200" spc="-1" strike="noStrike">
                <a:latin typeface="Verdana"/>
              </a:rPr>
              <a:t>(~90% of species)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39" name=""/>
          <p:cNvSpPr txBox="1"/>
          <p:nvPr/>
        </p:nvSpPr>
        <p:spPr>
          <a:xfrm>
            <a:off x="436680" y="2358720"/>
            <a:ext cx="301932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Verdana"/>
              </a:rPr>
              <a:t>Family ordered by</a:t>
            </a:r>
            <a:br/>
            <a:r>
              <a:rPr b="1" lang="en-US" sz="1200" spc="-1" strike="noStrike">
                <a:latin typeface="Verdana"/>
              </a:rPr>
              <a:t>number of</a:t>
            </a:r>
            <a:r>
              <a:rPr b="0" lang="en-US" sz="1200" spc="-1" strike="noStrike">
                <a:latin typeface="Verdana"/>
              </a:rPr>
              <a:t> </a:t>
            </a:r>
            <a:r>
              <a:rPr b="1" lang="en-US" sz="1200" spc="-1" strike="noStrike">
                <a:latin typeface="Verdana"/>
              </a:rPr>
              <a:t>alien species</a:t>
            </a:r>
            <a:br/>
            <a:r>
              <a:rPr b="0" lang="en-US" sz="1200" spc="-1" strike="noStrike">
                <a:latin typeface="Verdana"/>
              </a:rPr>
              <a:t>(left to right, bottom to top)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40" name=""/>
          <p:cNvSpPr txBox="1"/>
          <p:nvPr/>
        </p:nvSpPr>
        <p:spPr>
          <a:xfrm>
            <a:off x="431640" y="1799280"/>
            <a:ext cx="266436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Verdana"/>
              </a:rPr>
              <a:t>1 </a:t>
            </a:r>
            <a:r>
              <a:rPr b="1" lang="en-US" sz="1200" spc="-1" strike="noStrike">
                <a:latin typeface="Verdana"/>
              </a:rPr>
              <a:t>white rectangle</a:t>
            </a:r>
            <a:r>
              <a:rPr b="0" lang="en-US" sz="1200" spc="-1" strike="noStrike">
                <a:latin typeface="Verdana"/>
              </a:rPr>
              <a:t> = 1 </a:t>
            </a:r>
            <a:r>
              <a:rPr b="1" lang="en-US" sz="1200" spc="-1" strike="noStrike">
                <a:latin typeface="Verdana"/>
              </a:rPr>
              <a:t>Family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41" name=""/>
          <p:cNvSpPr txBox="1"/>
          <p:nvPr/>
        </p:nvSpPr>
        <p:spPr>
          <a:xfrm>
            <a:off x="504000" y="4035600"/>
            <a:ext cx="3312000" cy="64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1" lang="en-US" sz="1200" spc="-1" strike="noStrike">
                <a:latin typeface="Verdana"/>
                <a:ea typeface="SimSun"/>
              </a:rPr>
              <a:t>Some families</a:t>
            </a:r>
            <a:r>
              <a:rPr b="0" lang="en-US" sz="1200" spc="-1" strike="noStrike">
                <a:latin typeface="Verdana"/>
                <a:ea typeface="SimSun"/>
              </a:rPr>
              <a:t> have </a:t>
            </a:r>
            <a:r>
              <a:rPr b="1" lang="en-US" sz="1200" spc="-1" strike="noStrike">
                <a:latin typeface="Verdana"/>
                <a:ea typeface="SimSun"/>
              </a:rPr>
              <a:t>high proportion</a:t>
            </a:r>
            <a:br/>
            <a:r>
              <a:rPr b="0" lang="en-US" sz="1200" spc="-1" strike="noStrike">
                <a:latin typeface="Verdana"/>
                <a:ea typeface="SimSun"/>
              </a:rPr>
              <a:t>of </a:t>
            </a:r>
            <a:r>
              <a:rPr b="1" lang="en-US" sz="1200" spc="-1" strike="noStrike">
                <a:latin typeface="Verdana"/>
                <a:ea typeface="SimSun"/>
              </a:rPr>
              <a:t>Aboveground Traits</a:t>
            </a:r>
            <a:r>
              <a:rPr b="0" lang="en-US" sz="1200" spc="-1" strike="noStrike">
                <a:latin typeface="Verdana"/>
                <a:ea typeface="SimSun"/>
              </a:rPr>
              <a:t> (deep purple)</a:t>
            </a:r>
            <a:br/>
            <a:r>
              <a:rPr b="0" lang="en-US" sz="1200" spc="-1" strike="noStrike">
                <a:latin typeface="Verdana"/>
              </a:rPr>
              <a:t>(like Myrtaceae/Pinaceae)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" descr=""/>
          <p:cNvPicPr/>
          <p:nvPr/>
        </p:nvPicPr>
        <p:blipFill>
          <a:blip r:embed="rId1"/>
          <a:stretch/>
        </p:blipFill>
        <p:spPr>
          <a:xfrm>
            <a:off x="360000" y="1111320"/>
            <a:ext cx="5572440" cy="3424680"/>
          </a:xfrm>
          <a:prstGeom prst="rect">
            <a:avLst/>
          </a:prstGeom>
          <a:ln w="0">
            <a:noFill/>
          </a:ln>
        </p:spPr>
      </p:pic>
      <p:pic>
        <p:nvPicPr>
          <p:cNvPr id="1643" name="" descr=""/>
          <p:cNvPicPr/>
          <p:nvPr/>
        </p:nvPicPr>
        <p:blipFill>
          <a:blip r:embed="rId2"/>
          <a:stretch/>
        </p:blipFill>
        <p:spPr>
          <a:xfrm>
            <a:off x="5508000" y="374400"/>
            <a:ext cx="3613680" cy="1749600"/>
          </a:xfrm>
          <a:prstGeom prst="rect">
            <a:avLst/>
          </a:prstGeom>
          <a:ln w="0">
            <a:noFill/>
          </a:ln>
        </p:spPr>
      </p:pic>
      <p:sp>
        <p:nvSpPr>
          <p:cNvPr id="1644" name="Foliennummernplatzhalter 1_5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BB66B8D-FEB9-4773-87C1-8A06B8D59CB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45" name="Textplatzhalter 2_5"/>
          <p:cNvSpPr txBox="1"/>
          <p:nvPr/>
        </p:nvSpPr>
        <p:spPr>
          <a:xfrm>
            <a:off x="539640" y="376200"/>
            <a:ext cx="824508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Geographic distribution of Trait Availability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46" name=""/>
          <p:cNvSpPr txBox="1"/>
          <p:nvPr/>
        </p:nvSpPr>
        <p:spPr>
          <a:xfrm>
            <a:off x="5904000" y="2417400"/>
            <a:ext cx="324000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200" spc="-1" strike="noStrike">
                <a:latin typeface="Verdana"/>
              </a:rPr>
              <a:t>Tropics</a:t>
            </a:r>
            <a:r>
              <a:rPr b="0" lang="en-US" sz="1200" spc="-1" strike="noStrike">
                <a:latin typeface="Verdana"/>
              </a:rPr>
              <a:t> have </a:t>
            </a:r>
            <a:r>
              <a:rPr b="1" lang="en-US" sz="1200" spc="-1" strike="noStrike">
                <a:latin typeface="Verdana"/>
              </a:rPr>
              <a:t>&lt;60%</a:t>
            </a:r>
            <a:r>
              <a:rPr b="0" lang="en-US" sz="1200" spc="-1" strike="noStrike">
                <a:latin typeface="Verdana"/>
              </a:rPr>
              <a:t> alien species </a:t>
            </a:r>
            <a:r>
              <a:rPr b="1" lang="en-US" sz="1200" spc="-1" strike="noStrike">
                <a:latin typeface="Verdana"/>
              </a:rPr>
              <a:t>LHS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47" name=""/>
          <p:cNvSpPr txBox="1"/>
          <p:nvPr/>
        </p:nvSpPr>
        <p:spPr>
          <a:xfrm>
            <a:off x="5904000" y="2957400"/>
            <a:ext cx="324000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200" spc="-1" strike="noStrike">
                <a:latin typeface="Verdana"/>
              </a:rPr>
              <a:t>High latitude</a:t>
            </a:r>
            <a:r>
              <a:rPr b="0" lang="en-US" sz="1200" spc="-1" strike="noStrike">
                <a:latin typeface="Verdana"/>
              </a:rPr>
              <a:t> &amp; </a:t>
            </a:r>
            <a:r>
              <a:rPr b="1" lang="en-US" sz="1200" spc="-1" strike="noStrike">
                <a:latin typeface="Verdana"/>
              </a:rPr>
              <a:t>islands</a:t>
            </a:r>
            <a:br/>
            <a:r>
              <a:rPr b="0" lang="en-US" sz="1200" spc="-1" strike="noStrike">
                <a:latin typeface="Verdana"/>
              </a:rPr>
              <a:t>show </a:t>
            </a:r>
            <a:r>
              <a:rPr b="1" lang="en-US" sz="1200" spc="-1" strike="noStrike">
                <a:latin typeface="Verdana"/>
              </a:rPr>
              <a:t>&gt;80%</a:t>
            </a:r>
            <a:r>
              <a:rPr b="0" lang="en-US" sz="1200" spc="-1" strike="noStrike">
                <a:latin typeface="Verdana"/>
              </a:rPr>
              <a:t> prop. </a:t>
            </a:r>
            <a:r>
              <a:rPr b="1" lang="en-US" sz="1200" spc="-1" strike="noStrike">
                <a:latin typeface="Verdana"/>
              </a:rPr>
              <a:t>LHS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648" name=""/>
          <p:cNvSpPr txBox="1"/>
          <p:nvPr/>
        </p:nvSpPr>
        <p:spPr>
          <a:xfrm>
            <a:off x="5904000" y="3713760"/>
            <a:ext cx="3240000" cy="46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200" spc="-1" strike="noStrike">
                <a:latin typeface="Verdana"/>
              </a:rPr>
              <a:t>Other</a:t>
            </a:r>
            <a:r>
              <a:rPr b="0" lang="en-US" sz="1200" spc="-1" strike="noStrike">
                <a:latin typeface="Verdana"/>
              </a:rPr>
              <a:t> combinations are </a:t>
            </a:r>
            <a:r>
              <a:rPr b="1" lang="en-US" sz="1200" spc="-1" strike="noStrike">
                <a:latin typeface="Verdana"/>
              </a:rPr>
              <a:t>not</a:t>
            </a:r>
            <a:r>
              <a:rPr b="0" lang="en-US" sz="1200" spc="-1" strike="noStrike">
                <a:latin typeface="Verdana"/>
              </a:rPr>
              <a:t> so </a:t>
            </a:r>
            <a:r>
              <a:rPr b="1" lang="en-US" sz="1200" spc="-1" strike="noStrike">
                <a:latin typeface="Verdana"/>
              </a:rPr>
              <a:t>known</a:t>
            </a:r>
            <a:br/>
            <a:r>
              <a:rPr b="1" lang="en-US" sz="1200" spc="-1" strike="noStrike">
                <a:latin typeface="Verdana"/>
              </a:rPr>
              <a:t>in proportion</a:t>
            </a:r>
            <a:endParaRPr b="0" lang="en-US" sz="12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Application>LibreOffice/7.1.4.2$MacOSX_X86_64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2022-09-02T09:55:07Z</dcterms:created>
  <dc:creator>Matthias Grenié</dc:creator>
  <dc:description/>
  <dc:language>fr-FR</dc:language>
  <cp:lastModifiedBy>Matthias Grenié</cp:lastModifiedBy>
  <dcterms:modified xsi:type="dcterms:W3CDTF">2022-09-02T17:26:02Z</dcterms:modified>
  <cp:revision>48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